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7" r:id="rId5"/>
    <p:sldId id="269" r:id="rId6"/>
    <p:sldId id="268" r:id="rId7"/>
    <p:sldId id="270" r:id="rId8"/>
    <p:sldId id="275" r:id="rId9"/>
    <p:sldId id="272" r:id="rId10"/>
    <p:sldId id="273" r:id="rId11"/>
    <p:sldId id="271" r:id="rId12"/>
    <p:sldId id="279" r:id="rId13"/>
    <p:sldId id="277" r:id="rId14"/>
    <p:sldId id="284" r:id="rId15"/>
    <p:sldId id="286" r:id="rId16"/>
    <p:sldId id="285" r:id="rId17"/>
    <p:sldId id="281" r:id="rId18"/>
    <p:sldId id="282" r:id="rId19"/>
    <p:sldId id="26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4660"/>
  </p:normalViewPr>
  <p:slideViewPr>
    <p:cSldViewPr snapToGrid="0">
      <p:cViewPr>
        <p:scale>
          <a:sx n="82" d="100"/>
          <a:sy n="82" d="100"/>
        </p:scale>
        <p:origin x="99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350E5-460C-4AF3-AA7A-8311D463923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853DB58-C169-4225-A76B-CB0579F0A6E0}">
      <dgm:prSet/>
      <dgm:spPr/>
      <dgm:t>
        <a:bodyPr/>
        <a:lstStyle/>
        <a:p>
          <a:pPr>
            <a:lnSpc>
              <a:spcPct val="100000"/>
            </a:lnSpc>
          </a:pPr>
          <a:r>
            <a:rPr lang="en-IN" dirty="0"/>
            <a:t>Introduction</a:t>
          </a:r>
          <a:endParaRPr lang="en-US" dirty="0"/>
        </a:p>
      </dgm:t>
    </dgm:pt>
    <dgm:pt modelId="{998205CB-0BAB-460E-B8DE-5A4808650F31}" type="parTrans" cxnId="{AFFB23F9-1DC7-4FE2-B87D-7C0B5AD2F2CA}">
      <dgm:prSet/>
      <dgm:spPr/>
      <dgm:t>
        <a:bodyPr/>
        <a:lstStyle/>
        <a:p>
          <a:endParaRPr lang="en-US"/>
        </a:p>
      </dgm:t>
    </dgm:pt>
    <dgm:pt modelId="{8D19E912-0DCB-4393-9D6D-8CBE588AD70B}" type="sibTrans" cxnId="{AFFB23F9-1DC7-4FE2-B87D-7C0B5AD2F2CA}">
      <dgm:prSet/>
      <dgm:spPr/>
      <dgm:t>
        <a:bodyPr/>
        <a:lstStyle/>
        <a:p>
          <a:endParaRPr lang="en-US"/>
        </a:p>
      </dgm:t>
    </dgm:pt>
    <dgm:pt modelId="{FC591606-38BB-4A14-B9FF-EEBE0B9643E4}">
      <dgm:prSet/>
      <dgm:spPr/>
      <dgm:t>
        <a:bodyPr/>
        <a:lstStyle/>
        <a:p>
          <a:pPr>
            <a:lnSpc>
              <a:spcPct val="100000"/>
            </a:lnSpc>
          </a:pPr>
          <a:r>
            <a:rPr lang="en-IN"/>
            <a:t>Problem Definition</a:t>
          </a:r>
          <a:endParaRPr lang="en-US"/>
        </a:p>
      </dgm:t>
    </dgm:pt>
    <dgm:pt modelId="{68CB1D8B-58D4-4BC7-8AB3-391CB55C713A}" type="parTrans" cxnId="{E8592CFF-73CB-4D47-B230-D3B4EFA4993D}">
      <dgm:prSet/>
      <dgm:spPr/>
      <dgm:t>
        <a:bodyPr/>
        <a:lstStyle/>
        <a:p>
          <a:endParaRPr lang="en-US"/>
        </a:p>
      </dgm:t>
    </dgm:pt>
    <dgm:pt modelId="{6041A9B7-6EB3-4D7F-9B5C-FBCBA446352B}" type="sibTrans" cxnId="{E8592CFF-73CB-4D47-B230-D3B4EFA4993D}">
      <dgm:prSet/>
      <dgm:spPr/>
      <dgm:t>
        <a:bodyPr/>
        <a:lstStyle/>
        <a:p>
          <a:endParaRPr lang="en-US"/>
        </a:p>
      </dgm:t>
    </dgm:pt>
    <dgm:pt modelId="{D3A55F69-05CB-4710-A0C5-50F033A83824}">
      <dgm:prSet/>
      <dgm:spPr/>
      <dgm:t>
        <a:bodyPr/>
        <a:lstStyle/>
        <a:p>
          <a:pPr>
            <a:lnSpc>
              <a:spcPct val="100000"/>
            </a:lnSpc>
          </a:pPr>
          <a:r>
            <a:rPr lang="en-IN"/>
            <a:t>Data Preprocessing</a:t>
          </a:r>
          <a:endParaRPr lang="en-US"/>
        </a:p>
      </dgm:t>
    </dgm:pt>
    <dgm:pt modelId="{97FEE9FC-43C3-4254-ACCF-CFAB19893762}" type="parTrans" cxnId="{5A6460E9-1311-475F-BFC6-1311ED2A7036}">
      <dgm:prSet/>
      <dgm:spPr/>
      <dgm:t>
        <a:bodyPr/>
        <a:lstStyle/>
        <a:p>
          <a:endParaRPr lang="en-US"/>
        </a:p>
      </dgm:t>
    </dgm:pt>
    <dgm:pt modelId="{9814D291-A4EC-4CEE-BB81-9DB56B8FC4E7}" type="sibTrans" cxnId="{5A6460E9-1311-475F-BFC6-1311ED2A7036}">
      <dgm:prSet/>
      <dgm:spPr/>
      <dgm:t>
        <a:bodyPr/>
        <a:lstStyle/>
        <a:p>
          <a:endParaRPr lang="en-US"/>
        </a:p>
      </dgm:t>
    </dgm:pt>
    <dgm:pt modelId="{E94FBCB9-F9A4-478F-94E7-220395154885}">
      <dgm:prSet/>
      <dgm:spPr/>
      <dgm:t>
        <a:bodyPr/>
        <a:lstStyle/>
        <a:p>
          <a:pPr>
            <a:lnSpc>
              <a:spcPct val="100000"/>
            </a:lnSpc>
          </a:pPr>
          <a:r>
            <a:rPr lang="en-IN"/>
            <a:t>Data Exploration and Visualizations</a:t>
          </a:r>
          <a:endParaRPr lang="en-US"/>
        </a:p>
      </dgm:t>
    </dgm:pt>
    <dgm:pt modelId="{5F7A3A5A-22B6-40B9-9EEC-3FA463764FD0}" type="parTrans" cxnId="{D3563EDE-8BFF-420E-9D46-EA6A40E98A1E}">
      <dgm:prSet/>
      <dgm:spPr/>
      <dgm:t>
        <a:bodyPr/>
        <a:lstStyle/>
        <a:p>
          <a:endParaRPr lang="en-US"/>
        </a:p>
      </dgm:t>
    </dgm:pt>
    <dgm:pt modelId="{071FF187-CDC9-4131-8BF9-5D75B58A918F}" type="sibTrans" cxnId="{D3563EDE-8BFF-420E-9D46-EA6A40E98A1E}">
      <dgm:prSet/>
      <dgm:spPr/>
      <dgm:t>
        <a:bodyPr/>
        <a:lstStyle/>
        <a:p>
          <a:endParaRPr lang="en-US"/>
        </a:p>
      </dgm:t>
    </dgm:pt>
    <dgm:pt modelId="{802411B3-AAC9-4E48-B618-97AB73DEDE34}">
      <dgm:prSet/>
      <dgm:spPr/>
      <dgm:t>
        <a:bodyPr/>
        <a:lstStyle/>
        <a:p>
          <a:pPr>
            <a:lnSpc>
              <a:spcPct val="100000"/>
            </a:lnSpc>
          </a:pPr>
          <a:r>
            <a:rPr lang="en-IN"/>
            <a:t>Results and Conclusion</a:t>
          </a:r>
          <a:endParaRPr lang="en-US"/>
        </a:p>
      </dgm:t>
    </dgm:pt>
    <dgm:pt modelId="{45A9E319-3784-47DE-A644-516D9A4C51BC}" type="parTrans" cxnId="{14EFDDA0-3583-4475-AC27-44B6B6F630BC}">
      <dgm:prSet/>
      <dgm:spPr/>
      <dgm:t>
        <a:bodyPr/>
        <a:lstStyle/>
        <a:p>
          <a:endParaRPr lang="en-US"/>
        </a:p>
      </dgm:t>
    </dgm:pt>
    <dgm:pt modelId="{4D7C6999-AEC7-4ABF-BF22-6AD9F81B3251}" type="sibTrans" cxnId="{14EFDDA0-3583-4475-AC27-44B6B6F630BC}">
      <dgm:prSet/>
      <dgm:spPr/>
      <dgm:t>
        <a:bodyPr/>
        <a:lstStyle/>
        <a:p>
          <a:endParaRPr lang="en-US"/>
        </a:p>
      </dgm:t>
    </dgm:pt>
    <dgm:pt modelId="{933E5A1A-C119-4D79-8D0F-AFDA9FB2F4E4}" type="pres">
      <dgm:prSet presAssocID="{611350E5-460C-4AF3-AA7A-8311D463923D}" presName="root" presStyleCnt="0">
        <dgm:presLayoutVars>
          <dgm:dir/>
          <dgm:resizeHandles val="exact"/>
        </dgm:presLayoutVars>
      </dgm:prSet>
      <dgm:spPr/>
    </dgm:pt>
    <dgm:pt modelId="{529FED82-E3F2-4895-B127-28B9AACF3866}" type="pres">
      <dgm:prSet presAssocID="{A853DB58-C169-4225-A76B-CB0579F0A6E0}" presName="compNode" presStyleCnt="0"/>
      <dgm:spPr/>
    </dgm:pt>
    <dgm:pt modelId="{5B14FA90-95DB-455D-9AF1-3E78715B9BAF}" type="pres">
      <dgm:prSet presAssocID="{A853DB58-C169-4225-A76B-CB0579F0A6E0}" presName="bgRect" presStyleLbl="bgShp" presStyleIdx="0" presStyleCnt="5"/>
      <dgm:spPr/>
    </dgm:pt>
    <dgm:pt modelId="{119FCA98-E738-48EC-946D-E4D926F4FC06}" type="pres">
      <dgm:prSet presAssocID="{A853DB58-C169-4225-A76B-CB0579F0A6E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D4626ADB-0C0F-4F09-8E90-667B0ABC9249}" type="pres">
      <dgm:prSet presAssocID="{A853DB58-C169-4225-A76B-CB0579F0A6E0}" presName="spaceRect" presStyleCnt="0"/>
      <dgm:spPr/>
    </dgm:pt>
    <dgm:pt modelId="{99CC7CFD-D628-4755-96F8-B079F27D7B10}" type="pres">
      <dgm:prSet presAssocID="{A853DB58-C169-4225-A76B-CB0579F0A6E0}" presName="parTx" presStyleLbl="revTx" presStyleIdx="0" presStyleCnt="5">
        <dgm:presLayoutVars>
          <dgm:chMax val="0"/>
          <dgm:chPref val="0"/>
        </dgm:presLayoutVars>
      </dgm:prSet>
      <dgm:spPr/>
    </dgm:pt>
    <dgm:pt modelId="{D6880D39-52FC-401F-9618-602B185C9962}" type="pres">
      <dgm:prSet presAssocID="{8D19E912-0DCB-4393-9D6D-8CBE588AD70B}" presName="sibTrans" presStyleCnt="0"/>
      <dgm:spPr/>
    </dgm:pt>
    <dgm:pt modelId="{CB8A6D41-665A-4A26-B5E2-E623788F8785}" type="pres">
      <dgm:prSet presAssocID="{FC591606-38BB-4A14-B9FF-EEBE0B9643E4}" presName="compNode" presStyleCnt="0"/>
      <dgm:spPr/>
    </dgm:pt>
    <dgm:pt modelId="{33E654B4-ED8A-4901-A456-2A990758F2EF}" type="pres">
      <dgm:prSet presAssocID="{FC591606-38BB-4A14-B9FF-EEBE0B9643E4}" presName="bgRect" presStyleLbl="bgShp" presStyleIdx="1" presStyleCnt="5"/>
      <dgm:spPr/>
    </dgm:pt>
    <dgm:pt modelId="{027468B7-9C9D-4B8E-978C-A2E8BFAF4814}" type="pres">
      <dgm:prSet presAssocID="{FC591606-38BB-4A14-B9FF-EEBE0B9643E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47FB7207-5B4D-45ED-9DA1-8F33C1B04D56}" type="pres">
      <dgm:prSet presAssocID="{FC591606-38BB-4A14-B9FF-EEBE0B9643E4}" presName="spaceRect" presStyleCnt="0"/>
      <dgm:spPr/>
    </dgm:pt>
    <dgm:pt modelId="{9FF4FC37-D84C-4F03-8484-0D7831C6FD4C}" type="pres">
      <dgm:prSet presAssocID="{FC591606-38BB-4A14-B9FF-EEBE0B9643E4}" presName="parTx" presStyleLbl="revTx" presStyleIdx="1" presStyleCnt="5">
        <dgm:presLayoutVars>
          <dgm:chMax val="0"/>
          <dgm:chPref val="0"/>
        </dgm:presLayoutVars>
      </dgm:prSet>
      <dgm:spPr/>
    </dgm:pt>
    <dgm:pt modelId="{E388E653-FE80-4977-884B-2628CCD0EAFA}" type="pres">
      <dgm:prSet presAssocID="{6041A9B7-6EB3-4D7F-9B5C-FBCBA446352B}" presName="sibTrans" presStyleCnt="0"/>
      <dgm:spPr/>
    </dgm:pt>
    <dgm:pt modelId="{B9C1758F-15A5-4C45-B538-4B38E5C5C03F}" type="pres">
      <dgm:prSet presAssocID="{D3A55F69-05CB-4710-A0C5-50F033A83824}" presName="compNode" presStyleCnt="0"/>
      <dgm:spPr/>
    </dgm:pt>
    <dgm:pt modelId="{184570B9-D8FA-465E-951D-741520168554}" type="pres">
      <dgm:prSet presAssocID="{D3A55F69-05CB-4710-A0C5-50F033A83824}" presName="bgRect" presStyleLbl="bgShp" presStyleIdx="2" presStyleCnt="5"/>
      <dgm:spPr/>
    </dgm:pt>
    <dgm:pt modelId="{83D1DC48-D2F2-47C3-86C4-2887638D2E4D}" type="pres">
      <dgm:prSet presAssocID="{D3A55F69-05CB-4710-A0C5-50F033A838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B9E7192B-7020-40D8-9EFC-F2C55A07253F}" type="pres">
      <dgm:prSet presAssocID="{D3A55F69-05CB-4710-A0C5-50F033A83824}" presName="spaceRect" presStyleCnt="0"/>
      <dgm:spPr/>
    </dgm:pt>
    <dgm:pt modelId="{55ED2491-13E8-45B8-A7F8-25336404B4FF}" type="pres">
      <dgm:prSet presAssocID="{D3A55F69-05CB-4710-A0C5-50F033A83824}" presName="parTx" presStyleLbl="revTx" presStyleIdx="2" presStyleCnt="5">
        <dgm:presLayoutVars>
          <dgm:chMax val="0"/>
          <dgm:chPref val="0"/>
        </dgm:presLayoutVars>
      </dgm:prSet>
      <dgm:spPr/>
    </dgm:pt>
    <dgm:pt modelId="{E2E8EA3B-FC15-4B76-B10A-ECC8CA79CE21}" type="pres">
      <dgm:prSet presAssocID="{9814D291-A4EC-4CEE-BB81-9DB56B8FC4E7}" presName="sibTrans" presStyleCnt="0"/>
      <dgm:spPr/>
    </dgm:pt>
    <dgm:pt modelId="{1D4AD8E6-537E-41D1-B3B9-EDC9ED21815F}" type="pres">
      <dgm:prSet presAssocID="{E94FBCB9-F9A4-478F-94E7-220395154885}" presName="compNode" presStyleCnt="0"/>
      <dgm:spPr/>
    </dgm:pt>
    <dgm:pt modelId="{864F3908-E0E2-4FA2-92C3-09B3E7662B77}" type="pres">
      <dgm:prSet presAssocID="{E94FBCB9-F9A4-478F-94E7-220395154885}" presName="bgRect" presStyleLbl="bgShp" presStyleIdx="3" presStyleCnt="5"/>
      <dgm:spPr/>
    </dgm:pt>
    <dgm:pt modelId="{58D596DD-549F-4D53-9EE4-9E37B54BE758}" type="pres">
      <dgm:prSet presAssocID="{E94FBCB9-F9A4-478F-94E7-22039515488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CF448B0C-298E-41F5-93E1-E855FAFE9EF5}" type="pres">
      <dgm:prSet presAssocID="{E94FBCB9-F9A4-478F-94E7-220395154885}" presName="spaceRect" presStyleCnt="0"/>
      <dgm:spPr/>
    </dgm:pt>
    <dgm:pt modelId="{56B558BB-67D6-4576-88DE-73E11AF5D4AA}" type="pres">
      <dgm:prSet presAssocID="{E94FBCB9-F9A4-478F-94E7-220395154885}" presName="parTx" presStyleLbl="revTx" presStyleIdx="3" presStyleCnt="5">
        <dgm:presLayoutVars>
          <dgm:chMax val="0"/>
          <dgm:chPref val="0"/>
        </dgm:presLayoutVars>
      </dgm:prSet>
      <dgm:spPr/>
    </dgm:pt>
    <dgm:pt modelId="{12ADA898-8FB2-45FF-81D1-74524BC41466}" type="pres">
      <dgm:prSet presAssocID="{071FF187-CDC9-4131-8BF9-5D75B58A918F}" presName="sibTrans" presStyleCnt="0"/>
      <dgm:spPr/>
    </dgm:pt>
    <dgm:pt modelId="{1641809A-8074-4B0B-822E-A7794815237C}" type="pres">
      <dgm:prSet presAssocID="{802411B3-AAC9-4E48-B618-97AB73DEDE34}" presName="compNode" presStyleCnt="0"/>
      <dgm:spPr/>
    </dgm:pt>
    <dgm:pt modelId="{BAF3577C-8C78-4632-9FBA-48765B073AC5}" type="pres">
      <dgm:prSet presAssocID="{802411B3-AAC9-4E48-B618-97AB73DEDE34}" presName="bgRect" presStyleLbl="bgShp" presStyleIdx="4" presStyleCnt="5"/>
      <dgm:spPr/>
    </dgm:pt>
    <dgm:pt modelId="{7DC8A1F4-4B05-4528-A7F3-03B90A2B3C55}" type="pres">
      <dgm:prSet presAssocID="{802411B3-AAC9-4E48-B618-97AB73DEDE3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550F64E3-9E79-447C-9E8F-2687A57C98C1}" type="pres">
      <dgm:prSet presAssocID="{802411B3-AAC9-4E48-B618-97AB73DEDE34}" presName="spaceRect" presStyleCnt="0"/>
      <dgm:spPr/>
    </dgm:pt>
    <dgm:pt modelId="{3A903758-0E0D-418B-9BC2-22FE6979D0BD}" type="pres">
      <dgm:prSet presAssocID="{802411B3-AAC9-4E48-B618-97AB73DEDE34}" presName="parTx" presStyleLbl="revTx" presStyleIdx="4" presStyleCnt="5">
        <dgm:presLayoutVars>
          <dgm:chMax val="0"/>
          <dgm:chPref val="0"/>
        </dgm:presLayoutVars>
      </dgm:prSet>
      <dgm:spPr/>
    </dgm:pt>
  </dgm:ptLst>
  <dgm:cxnLst>
    <dgm:cxn modelId="{BCA2893F-7C33-4F9C-9425-61DA2BA0E5FE}" type="presOf" srcId="{611350E5-460C-4AF3-AA7A-8311D463923D}" destId="{933E5A1A-C119-4D79-8D0F-AFDA9FB2F4E4}" srcOrd="0" destOrd="0" presId="urn:microsoft.com/office/officeart/2018/2/layout/IconVerticalSolidList"/>
    <dgm:cxn modelId="{28ECB75E-BC30-4B90-8B3C-799AF95A80A6}" type="presOf" srcId="{FC591606-38BB-4A14-B9FF-EEBE0B9643E4}" destId="{9FF4FC37-D84C-4F03-8484-0D7831C6FD4C}" srcOrd="0" destOrd="0" presId="urn:microsoft.com/office/officeart/2018/2/layout/IconVerticalSolidList"/>
    <dgm:cxn modelId="{57232146-A43A-4B77-ABEA-20D8ABD51F5D}" type="presOf" srcId="{E94FBCB9-F9A4-478F-94E7-220395154885}" destId="{56B558BB-67D6-4576-88DE-73E11AF5D4AA}" srcOrd="0" destOrd="0" presId="urn:microsoft.com/office/officeart/2018/2/layout/IconVerticalSolidList"/>
    <dgm:cxn modelId="{2DD3D871-DF85-4980-9D0F-8C54DC38C0EA}" type="presOf" srcId="{802411B3-AAC9-4E48-B618-97AB73DEDE34}" destId="{3A903758-0E0D-418B-9BC2-22FE6979D0BD}" srcOrd="0" destOrd="0" presId="urn:microsoft.com/office/officeart/2018/2/layout/IconVerticalSolidList"/>
    <dgm:cxn modelId="{3862CE7A-7C72-46EC-87B9-A9A95F0C8F7F}" type="presOf" srcId="{D3A55F69-05CB-4710-A0C5-50F033A83824}" destId="{55ED2491-13E8-45B8-A7F8-25336404B4FF}" srcOrd="0" destOrd="0" presId="urn:microsoft.com/office/officeart/2018/2/layout/IconVerticalSolidList"/>
    <dgm:cxn modelId="{14EFDDA0-3583-4475-AC27-44B6B6F630BC}" srcId="{611350E5-460C-4AF3-AA7A-8311D463923D}" destId="{802411B3-AAC9-4E48-B618-97AB73DEDE34}" srcOrd="4" destOrd="0" parTransId="{45A9E319-3784-47DE-A644-516D9A4C51BC}" sibTransId="{4D7C6999-AEC7-4ABF-BF22-6AD9F81B3251}"/>
    <dgm:cxn modelId="{D3563EDE-8BFF-420E-9D46-EA6A40E98A1E}" srcId="{611350E5-460C-4AF3-AA7A-8311D463923D}" destId="{E94FBCB9-F9A4-478F-94E7-220395154885}" srcOrd="3" destOrd="0" parTransId="{5F7A3A5A-22B6-40B9-9EEC-3FA463764FD0}" sibTransId="{071FF187-CDC9-4131-8BF9-5D75B58A918F}"/>
    <dgm:cxn modelId="{5A6460E9-1311-475F-BFC6-1311ED2A7036}" srcId="{611350E5-460C-4AF3-AA7A-8311D463923D}" destId="{D3A55F69-05CB-4710-A0C5-50F033A83824}" srcOrd="2" destOrd="0" parTransId="{97FEE9FC-43C3-4254-ACCF-CFAB19893762}" sibTransId="{9814D291-A4EC-4CEE-BB81-9DB56B8FC4E7}"/>
    <dgm:cxn modelId="{2D53A7F7-E5F3-41C4-B6AA-0AC5D4D86659}" type="presOf" srcId="{A853DB58-C169-4225-A76B-CB0579F0A6E0}" destId="{99CC7CFD-D628-4755-96F8-B079F27D7B10}" srcOrd="0" destOrd="0" presId="urn:microsoft.com/office/officeart/2018/2/layout/IconVerticalSolidList"/>
    <dgm:cxn modelId="{AFFB23F9-1DC7-4FE2-B87D-7C0B5AD2F2CA}" srcId="{611350E5-460C-4AF3-AA7A-8311D463923D}" destId="{A853DB58-C169-4225-A76B-CB0579F0A6E0}" srcOrd="0" destOrd="0" parTransId="{998205CB-0BAB-460E-B8DE-5A4808650F31}" sibTransId="{8D19E912-0DCB-4393-9D6D-8CBE588AD70B}"/>
    <dgm:cxn modelId="{E8592CFF-73CB-4D47-B230-D3B4EFA4993D}" srcId="{611350E5-460C-4AF3-AA7A-8311D463923D}" destId="{FC591606-38BB-4A14-B9FF-EEBE0B9643E4}" srcOrd="1" destOrd="0" parTransId="{68CB1D8B-58D4-4BC7-8AB3-391CB55C713A}" sibTransId="{6041A9B7-6EB3-4D7F-9B5C-FBCBA446352B}"/>
    <dgm:cxn modelId="{FBE0E221-60F2-4C7D-99FD-AF13B288F24D}" type="presParOf" srcId="{933E5A1A-C119-4D79-8D0F-AFDA9FB2F4E4}" destId="{529FED82-E3F2-4895-B127-28B9AACF3866}" srcOrd="0" destOrd="0" presId="urn:microsoft.com/office/officeart/2018/2/layout/IconVerticalSolidList"/>
    <dgm:cxn modelId="{DFC2F12B-2FC1-49EB-825D-1025C889BFF6}" type="presParOf" srcId="{529FED82-E3F2-4895-B127-28B9AACF3866}" destId="{5B14FA90-95DB-455D-9AF1-3E78715B9BAF}" srcOrd="0" destOrd="0" presId="urn:microsoft.com/office/officeart/2018/2/layout/IconVerticalSolidList"/>
    <dgm:cxn modelId="{D0D1D1C2-60BF-4691-9D62-91B417CB4319}" type="presParOf" srcId="{529FED82-E3F2-4895-B127-28B9AACF3866}" destId="{119FCA98-E738-48EC-946D-E4D926F4FC06}" srcOrd="1" destOrd="0" presId="urn:microsoft.com/office/officeart/2018/2/layout/IconVerticalSolidList"/>
    <dgm:cxn modelId="{6F49EA2D-894D-44D7-90BD-11A9A8FE6557}" type="presParOf" srcId="{529FED82-E3F2-4895-B127-28B9AACF3866}" destId="{D4626ADB-0C0F-4F09-8E90-667B0ABC9249}" srcOrd="2" destOrd="0" presId="urn:microsoft.com/office/officeart/2018/2/layout/IconVerticalSolidList"/>
    <dgm:cxn modelId="{5739FBB2-5A93-443F-9DDE-7F6DBE3854BA}" type="presParOf" srcId="{529FED82-E3F2-4895-B127-28B9AACF3866}" destId="{99CC7CFD-D628-4755-96F8-B079F27D7B10}" srcOrd="3" destOrd="0" presId="urn:microsoft.com/office/officeart/2018/2/layout/IconVerticalSolidList"/>
    <dgm:cxn modelId="{DA1A7651-44FE-4472-AAB0-811C600A1B2B}" type="presParOf" srcId="{933E5A1A-C119-4D79-8D0F-AFDA9FB2F4E4}" destId="{D6880D39-52FC-401F-9618-602B185C9962}" srcOrd="1" destOrd="0" presId="urn:microsoft.com/office/officeart/2018/2/layout/IconVerticalSolidList"/>
    <dgm:cxn modelId="{23EA558E-5271-471D-AA20-9B636D7A80A9}" type="presParOf" srcId="{933E5A1A-C119-4D79-8D0F-AFDA9FB2F4E4}" destId="{CB8A6D41-665A-4A26-B5E2-E623788F8785}" srcOrd="2" destOrd="0" presId="urn:microsoft.com/office/officeart/2018/2/layout/IconVerticalSolidList"/>
    <dgm:cxn modelId="{68BD471F-924B-4C73-9513-CA5B897FE5D5}" type="presParOf" srcId="{CB8A6D41-665A-4A26-B5E2-E623788F8785}" destId="{33E654B4-ED8A-4901-A456-2A990758F2EF}" srcOrd="0" destOrd="0" presId="urn:microsoft.com/office/officeart/2018/2/layout/IconVerticalSolidList"/>
    <dgm:cxn modelId="{982B7B1B-8818-40DA-9FE2-3E25B8EAD868}" type="presParOf" srcId="{CB8A6D41-665A-4A26-B5E2-E623788F8785}" destId="{027468B7-9C9D-4B8E-978C-A2E8BFAF4814}" srcOrd="1" destOrd="0" presId="urn:microsoft.com/office/officeart/2018/2/layout/IconVerticalSolidList"/>
    <dgm:cxn modelId="{76A60960-738B-4263-97B5-0021159E6765}" type="presParOf" srcId="{CB8A6D41-665A-4A26-B5E2-E623788F8785}" destId="{47FB7207-5B4D-45ED-9DA1-8F33C1B04D56}" srcOrd="2" destOrd="0" presId="urn:microsoft.com/office/officeart/2018/2/layout/IconVerticalSolidList"/>
    <dgm:cxn modelId="{C56D3643-1123-4CD1-B03B-2BBC33CF44D4}" type="presParOf" srcId="{CB8A6D41-665A-4A26-B5E2-E623788F8785}" destId="{9FF4FC37-D84C-4F03-8484-0D7831C6FD4C}" srcOrd="3" destOrd="0" presId="urn:microsoft.com/office/officeart/2018/2/layout/IconVerticalSolidList"/>
    <dgm:cxn modelId="{30A4DA7A-9C8F-43E1-9A91-0BCD675946CE}" type="presParOf" srcId="{933E5A1A-C119-4D79-8D0F-AFDA9FB2F4E4}" destId="{E388E653-FE80-4977-884B-2628CCD0EAFA}" srcOrd="3" destOrd="0" presId="urn:microsoft.com/office/officeart/2018/2/layout/IconVerticalSolidList"/>
    <dgm:cxn modelId="{9BC8DBA2-8C25-4BCF-98C2-C6BF0554F917}" type="presParOf" srcId="{933E5A1A-C119-4D79-8D0F-AFDA9FB2F4E4}" destId="{B9C1758F-15A5-4C45-B538-4B38E5C5C03F}" srcOrd="4" destOrd="0" presId="urn:microsoft.com/office/officeart/2018/2/layout/IconVerticalSolidList"/>
    <dgm:cxn modelId="{0701B05A-58A1-449C-BF0B-009945B4B9B7}" type="presParOf" srcId="{B9C1758F-15A5-4C45-B538-4B38E5C5C03F}" destId="{184570B9-D8FA-465E-951D-741520168554}" srcOrd="0" destOrd="0" presId="urn:microsoft.com/office/officeart/2018/2/layout/IconVerticalSolidList"/>
    <dgm:cxn modelId="{8823350C-A059-4B94-A799-C5486073DE3F}" type="presParOf" srcId="{B9C1758F-15A5-4C45-B538-4B38E5C5C03F}" destId="{83D1DC48-D2F2-47C3-86C4-2887638D2E4D}" srcOrd="1" destOrd="0" presId="urn:microsoft.com/office/officeart/2018/2/layout/IconVerticalSolidList"/>
    <dgm:cxn modelId="{2C8ECC7A-4FC2-4156-9AF4-81B832FC271E}" type="presParOf" srcId="{B9C1758F-15A5-4C45-B538-4B38E5C5C03F}" destId="{B9E7192B-7020-40D8-9EFC-F2C55A07253F}" srcOrd="2" destOrd="0" presId="urn:microsoft.com/office/officeart/2018/2/layout/IconVerticalSolidList"/>
    <dgm:cxn modelId="{3DEFE752-9E83-4CB9-8C43-26A640FAAF96}" type="presParOf" srcId="{B9C1758F-15A5-4C45-B538-4B38E5C5C03F}" destId="{55ED2491-13E8-45B8-A7F8-25336404B4FF}" srcOrd="3" destOrd="0" presId="urn:microsoft.com/office/officeart/2018/2/layout/IconVerticalSolidList"/>
    <dgm:cxn modelId="{0E07B006-3C66-4120-BCBD-A4381B67562B}" type="presParOf" srcId="{933E5A1A-C119-4D79-8D0F-AFDA9FB2F4E4}" destId="{E2E8EA3B-FC15-4B76-B10A-ECC8CA79CE21}" srcOrd="5" destOrd="0" presId="urn:microsoft.com/office/officeart/2018/2/layout/IconVerticalSolidList"/>
    <dgm:cxn modelId="{C1A99281-B4A4-41C1-854F-76AB9E560F67}" type="presParOf" srcId="{933E5A1A-C119-4D79-8D0F-AFDA9FB2F4E4}" destId="{1D4AD8E6-537E-41D1-B3B9-EDC9ED21815F}" srcOrd="6" destOrd="0" presId="urn:microsoft.com/office/officeart/2018/2/layout/IconVerticalSolidList"/>
    <dgm:cxn modelId="{5395E8D7-F3C0-4717-AB41-1E846AF8567D}" type="presParOf" srcId="{1D4AD8E6-537E-41D1-B3B9-EDC9ED21815F}" destId="{864F3908-E0E2-4FA2-92C3-09B3E7662B77}" srcOrd="0" destOrd="0" presId="urn:microsoft.com/office/officeart/2018/2/layout/IconVerticalSolidList"/>
    <dgm:cxn modelId="{1234CCEE-E0EB-4E9B-966E-717E063144A1}" type="presParOf" srcId="{1D4AD8E6-537E-41D1-B3B9-EDC9ED21815F}" destId="{58D596DD-549F-4D53-9EE4-9E37B54BE758}" srcOrd="1" destOrd="0" presId="urn:microsoft.com/office/officeart/2018/2/layout/IconVerticalSolidList"/>
    <dgm:cxn modelId="{C48D111E-001F-4C9D-A302-6AD26C0DFE05}" type="presParOf" srcId="{1D4AD8E6-537E-41D1-B3B9-EDC9ED21815F}" destId="{CF448B0C-298E-41F5-93E1-E855FAFE9EF5}" srcOrd="2" destOrd="0" presId="urn:microsoft.com/office/officeart/2018/2/layout/IconVerticalSolidList"/>
    <dgm:cxn modelId="{906E6B38-6758-43A2-B4F8-7E3C1DF5FFCA}" type="presParOf" srcId="{1D4AD8E6-537E-41D1-B3B9-EDC9ED21815F}" destId="{56B558BB-67D6-4576-88DE-73E11AF5D4AA}" srcOrd="3" destOrd="0" presId="urn:microsoft.com/office/officeart/2018/2/layout/IconVerticalSolidList"/>
    <dgm:cxn modelId="{F772DDE5-5259-4F8A-B564-19EAADB8202B}" type="presParOf" srcId="{933E5A1A-C119-4D79-8D0F-AFDA9FB2F4E4}" destId="{12ADA898-8FB2-45FF-81D1-74524BC41466}" srcOrd="7" destOrd="0" presId="urn:microsoft.com/office/officeart/2018/2/layout/IconVerticalSolidList"/>
    <dgm:cxn modelId="{1BDC7523-52C1-4C3C-91EC-63C217007E19}" type="presParOf" srcId="{933E5A1A-C119-4D79-8D0F-AFDA9FB2F4E4}" destId="{1641809A-8074-4B0B-822E-A7794815237C}" srcOrd="8" destOrd="0" presId="urn:microsoft.com/office/officeart/2018/2/layout/IconVerticalSolidList"/>
    <dgm:cxn modelId="{C774C85C-8731-485B-9118-CABFF4533ADE}" type="presParOf" srcId="{1641809A-8074-4B0B-822E-A7794815237C}" destId="{BAF3577C-8C78-4632-9FBA-48765B073AC5}" srcOrd="0" destOrd="0" presId="urn:microsoft.com/office/officeart/2018/2/layout/IconVerticalSolidList"/>
    <dgm:cxn modelId="{9AE05CEA-FF98-4BDC-AC3C-0CAA910EC125}" type="presParOf" srcId="{1641809A-8074-4B0B-822E-A7794815237C}" destId="{7DC8A1F4-4B05-4528-A7F3-03B90A2B3C55}" srcOrd="1" destOrd="0" presId="urn:microsoft.com/office/officeart/2018/2/layout/IconVerticalSolidList"/>
    <dgm:cxn modelId="{735AF1E8-F0B8-46B8-8747-D43BF5F06A43}" type="presParOf" srcId="{1641809A-8074-4B0B-822E-A7794815237C}" destId="{550F64E3-9E79-447C-9E8F-2687A57C98C1}" srcOrd="2" destOrd="0" presId="urn:microsoft.com/office/officeart/2018/2/layout/IconVerticalSolidList"/>
    <dgm:cxn modelId="{B54B9D5D-0AFF-426D-A15A-09C050954A24}" type="presParOf" srcId="{1641809A-8074-4B0B-822E-A7794815237C}" destId="{3A903758-0E0D-418B-9BC2-22FE6979D0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4FA90-95DB-455D-9AF1-3E78715B9BAF}">
      <dsp:nvSpPr>
        <dsp:cNvPr id="0" name=""/>
        <dsp:cNvSpPr/>
      </dsp:nvSpPr>
      <dsp:spPr>
        <a:xfrm>
          <a:off x="0" y="4606"/>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FCA98-E738-48EC-946D-E4D926F4FC06}">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C7CFD-D628-4755-96F8-B079F27D7B10}">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IN" sz="1900" kern="1200" dirty="0"/>
            <a:t>Introduction</a:t>
          </a:r>
          <a:endParaRPr lang="en-US" sz="1900" kern="1200" dirty="0"/>
        </a:p>
      </dsp:txBody>
      <dsp:txXfrm>
        <a:off x="1133349" y="4606"/>
        <a:ext cx="5455341" cy="981254"/>
      </dsp:txXfrm>
    </dsp:sp>
    <dsp:sp modelId="{33E654B4-ED8A-4901-A456-2A990758F2EF}">
      <dsp:nvSpPr>
        <dsp:cNvPr id="0" name=""/>
        <dsp:cNvSpPr/>
      </dsp:nvSpPr>
      <dsp:spPr>
        <a:xfrm>
          <a:off x="0" y="1231175"/>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468B7-9C9D-4B8E-978C-A2E8BFAF4814}">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4FC37-D84C-4F03-8484-0D7831C6FD4C}">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IN" sz="1900" kern="1200"/>
            <a:t>Problem Definition</a:t>
          </a:r>
          <a:endParaRPr lang="en-US" sz="1900" kern="1200"/>
        </a:p>
      </dsp:txBody>
      <dsp:txXfrm>
        <a:off x="1133349" y="1231175"/>
        <a:ext cx="5455341" cy="981254"/>
      </dsp:txXfrm>
    </dsp:sp>
    <dsp:sp modelId="{184570B9-D8FA-465E-951D-741520168554}">
      <dsp:nvSpPr>
        <dsp:cNvPr id="0" name=""/>
        <dsp:cNvSpPr/>
      </dsp:nvSpPr>
      <dsp:spPr>
        <a:xfrm>
          <a:off x="0" y="2457744"/>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1DC48-D2F2-47C3-86C4-2887638D2E4D}">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ED2491-13E8-45B8-A7F8-25336404B4FF}">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IN" sz="1900" kern="1200"/>
            <a:t>Data Preprocessing</a:t>
          </a:r>
          <a:endParaRPr lang="en-US" sz="1900" kern="1200"/>
        </a:p>
      </dsp:txBody>
      <dsp:txXfrm>
        <a:off x="1133349" y="2457744"/>
        <a:ext cx="5455341" cy="981254"/>
      </dsp:txXfrm>
    </dsp:sp>
    <dsp:sp modelId="{864F3908-E0E2-4FA2-92C3-09B3E7662B77}">
      <dsp:nvSpPr>
        <dsp:cNvPr id="0" name=""/>
        <dsp:cNvSpPr/>
      </dsp:nvSpPr>
      <dsp:spPr>
        <a:xfrm>
          <a:off x="0" y="3684312"/>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596DD-549F-4D53-9EE4-9E37B54BE758}">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B558BB-67D6-4576-88DE-73E11AF5D4AA}">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IN" sz="1900" kern="1200"/>
            <a:t>Data Exploration and Visualizations</a:t>
          </a:r>
          <a:endParaRPr lang="en-US" sz="1900" kern="1200"/>
        </a:p>
      </dsp:txBody>
      <dsp:txXfrm>
        <a:off x="1133349" y="3684312"/>
        <a:ext cx="5455341" cy="981254"/>
      </dsp:txXfrm>
    </dsp:sp>
    <dsp:sp modelId="{BAF3577C-8C78-4632-9FBA-48765B073AC5}">
      <dsp:nvSpPr>
        <dsp:cNvPr id="0" name=""/>
        <dsp:cNvSpPr/>
      </dsp:nvSpPr>
      <dsp:spPr>
        <a:xfrm>
          <a:off x="0" y="4910881"/>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8A1F4-4B05-4528-A7F3-03B90A2B3C55}">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03758-0E0D-418B-9BC2-22FE6979D0BD}">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IN" sz="1900" kern="1200"/>
            <a:t>Results and Conclusion</a:t>
          </a:r>
          <a:endParaRPr lang="en-US" sz="1900" kern="1200"/>
        </a:p>
      </dsp:txBody>
      <dsp:txXfrm>
        <a:off x="1133349" y="4910881"/>
        <a:ext cx="5455341" cy="9812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5B81-2CBE-4311-984B-3FFDB2AF9C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C531E1-81BC-4385-B82E-48451129E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AE8E191-CFDB-4AA6-AD95-9ED235289587}"/>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5" name="Footer Placeholder 4">
            <a:extLst>
              <a:ext uri="{FF2B5EF4-FFF2-40B4-BE49-F238E27FC236}">
                <a16:creationId xmlns:a16="http://schemas.microsoft.com/office/drawing/2014/main" id="{F1F96F7E-8661-4DFA-8EBF-DCDF02983C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E8C0E2-50F4-4C43-989A-8144BBDA2E0D}"/>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252702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78C6-7C4F-4AC9-96AB-2AB000B8A00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3E764C5-CDE1-4B0B-8AAF-242C9EE2F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43475B9-87F6-4853-AB83-046EBD7919C2}"/>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5" name="Footer Placeholder 4">
            <a:extLst>
              <a:ext uri="{FF2B5EF4-FFF2-40B4-BE49-F238E27FC236}">
                <a16:creationId xmlns:a16="http://schemas.microsoft.com/office/drawing/2014/main" id="{C0F311DA-BFBB-47DD-91BA-085B6A8D5F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AE5838-0067-4047-9FB0-B0C809D73EDC}"/>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287150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A59CB-91FA-471D-B350-62664B0439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96557A1-CC53-4B07-8B8B-8C902A7439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819072-B1D0-40D1-837D-D13DAFA2FA10}"/>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5" name="Footer Placeholder 4">
            <a:extLst>
              <a:ext uri="{FF2B5EF4-FFF2-40B4-BE49-F238E27FC236}">
                <a16:creationId xmlns:a16="http://schemas.microsoft.com/office/drawing/2014/main" id="{365DAFA2-BA12-4919-B41B-11382C7E0C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0C344B-879B-4E18-85A1-FFFC1D33760F}"/>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264083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31E9-BA8A-4331-9C2A-1DC0951BFF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33D5558-051E-4173-8E41-989F38658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C60351F-140C-4345-A640-842C3B569883}"/>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5" name="Footer Placeholder 4">
            <a:extLst>
              <a:ext uri="{FF2B5EF4-FFF2-40B4-BE49-F238E27FC236}">
                <a16:creationId xmlns:a16="http://schemas.microsoft.com/office/drawing/2014/main" id="{AAC89AF4-965F-4AB3-824A-54DCFA00C0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CE2CFD-E184-4282-8835-B2EA4C66C958}"/>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197407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883-D90E-4432-B3E0-4C11BECAF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1A92482-B746-4587-9610-D45F611E75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A772F-5A22-48AE-8935-F8EC332032B3}"/>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5" name="Footer Placeholder 4">
            <a:extLst>
              <a:ext uri="{FF2B5EF4-FFF2-40B4-BE49-F238E27FC236}">
                <a16:creationId xmlns:a16="http://schemas.microsoft.com/office/drawing/2014/main" id="{7B9CC695-2583-4101-9D26-42BF2FF0CF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2A4FBE-9D00-4802-982E-8066AB8C1CB4}"/>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134848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F2DC-A473-44D6-A8D4-E37530B4711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618B907-FCDD-40EE-AE89-81F79A4837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A2D3977-807F-4A4A-8E1C-27F6033FB1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9BD8A4A-FBCB-4F86-9639-3DE3414C4A0B}"/>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6" name="Footer Placeholder 5">
            <a:extLst>
              <a:ext uri="{FF2B5EF4-FFF2-40B4-BE49-F238E27FC236}">
                <a16:creationId xmlns:a16="http://schemas.microsoft.com/office/drawing/2014/main" id="{3E3BA818-037F-4AA4-9765-B0EA4EE5E5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36CBE02-C1DE-4E6C-89F6-3F0EFEF0A6E0}"/>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401698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53DE-DC1C-4E60-8774-1AB4D7D2365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D03A7F-99D0-4DBF-9EDC-F506EAC800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D5E9E8-102B-495C-B51B-8396CF5781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BC69F90-0B8B-4176-A8FE-601B6F599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009AB-C3E7-4F9D-BC11-C4EFE9002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5DEF779-2B50-4FC7-BF10-67C99A9620BD}"/>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8" name="Footer Placeholder 7">
            <a:extLst>
              <a:ext uri="{FF2B5EF4-FFF2-40B4-BE49-F238E27FC236}">
                <a16:creationId xmlns:a16="http://schemas.microsoft.com/office/drawing/2014/main" id="{DF1EE41E-898A-497A-A0B3-52DEE0E3F3F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372D125-ABE4-4445-965D-1C03AB26093F}"/>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140589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9FBD-9C5C-466C-BD3C-BD04E19CCE1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1526314-FB53-4B6B-BC88-2A6D04846F9B}"/>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4" name="Footer Placeholder 3">
            <a:extLst>
              <a:ext uri="{FF2B5EF4-FFF2-40B4-BE49-F238E27FC236}">
                <a16:creationId xmlns:a16="http://schemas.microsoft.com/office/drawing/2014/main" id="{145E6AB4-00F8-498D-A9DD-D5919BB90FD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5B16CDF-6597-4B78-84F0-9C83E3EF2E3D}"/>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36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47593-2417-41A7-8422-D9FB4D16A403}"/>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3" name="Footer Placeholder 2">
            <a:extLst>
              <a:ext uri="{FF2B5EF4-FFF2-40B4-BE49-F238E27FC236}">
                <a16:creationId xmlns:a16="http://schemas.microsoft.com/office/drawing/2014/main" id="{E37396DC-4821-424F-8B1E-A8A86BEA982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77A7678-B77C-4D29-A98D-AC530D3E0D22}"/>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42928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990A-7F07-4F0F-B0FA-4EF413C30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4272ED0-FB23-41B2-81F7-7C55054DC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7AF24FF-D1CC-4C0F-BADE-C2CD32417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FF262-6D17-4D7E-B0E1-0DF898599419}"/>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6" name="Footer Placeholder 5">
            <a:extLst>
              <a:ext uri="{FF2B5EF4-FFF2-40B4-BE49-F238E27FC236}">
                <a16:creationId xmlns:a16="http://schemas.microsoft.com/office/drawing/2014/main" id="{3CFAAA52-2DEA-4E84-9286-6BFBA74E5C8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98A7912-354E-4A9A-AD39-9A3AA6DBD6B4}"/>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69811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3D12-27D3-4ABB-903E-2B3D34951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8F0C711-CEAC-4EC4-AFD4-955B25FB1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00D7DAD-E0D8-4DA4-9672-D007C8841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907F0-83C4-4055-8B49-10464ECE103C}"/>
              </a:ext>
            </a:extLst>
          </p:cNvPr>
          <p:cNvSpPr>
            <a:spLocks noGrp="1"/>
          </p:cNvSpPr>
          <p:nvPr>
            <p:ph type="dt" sz="half" idx="10"/>
          </p:nvPr>
        </p:nvSpPr>
        <p:spPr/>
        <p:txBody>
          <a:bodyPr/>
          <a:lstStyle/>
          <a:p>
            <a:fld id="{DF7607CF-C94D-46B3-A5AC-F23023DC39EC}" type="datetimeFigureOut">
              <a:rPr lang="en-IN" smtClean="0"/>
              <a:t>12-05-2020</a:t>
            </a:fld>
            <a:endParaRPr lang="en-IN"/>
          </a:p>
        </p:txBody>
      </p:sp>
      <p:sp>
        <p:nvSpPr>
          <p:cNvPr id="6" name="Footer Placeholder 5">
            <a:extLst>
              <a:ext uri="{FF2B5EF4-FFF2-40B4-BE49-F238E27FC236}">
                <a16:creationId xmlns:a16="http://schemas.microsoft.com/office/drawing/2014/main" id="{818B15CB-57C9-4FA7-9437-694F9271DE7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04B1435-24B6-4B9A-8680-1855865C7FD3}"/>
              </a:ext>
            </a:extLst>
          </p:cNvPr>
          <p:cNvSpPr>
            <a:spLocks noGrp="1"/>
          </p:cNvSpPr>
          <p:nvPr>
            <p:ph type="sldNum" sz="quarter" idx="12"/>
          </p:nvPr>
        </p:nvSpPr>
        <p:spPr/>
        <p:txBody>
          <a:bodyPr/>
          <a:lstStyle/>
          <a:p>
            <a:fld id="{723A6D92-AE68-491E-A669-527B14918097}" type="slidenum">
              <a:rPr lang="en-IN" smtClean="0"/>
              <a:t>‹#›</a:t>
            </a:fld>
            <a:endParaRPr lang="en-IN"/>
          </a:p>
        </p:txBody>
      </p:sp>
    </p:spTree>
    <p:extLst>
      <p:ext uri="{BB962C8B-B14F-4D97-AF65-F5344CB8AC3E}">
        <p14:creationId xmlns:p14="http://schemas.microsoft.com/office/powerpoint/2010/main" val="411369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19C1F-6F1F-4F72-BA2F-5BCB33839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8930D3-6216-402A-8317-1829EBEB6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CE98C5C-9464-466C-8E9B-CCF6213A8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607CF-C94D-46B3-A5AC-F23023DC39EC}" type="datetimeFigureOut">
              <a:rPr lang="en-IN" smtClean="0"/>
              <a:t>12-05-2020</a:t>
            </a:fld>
            <a:endParaRPr lang="en-IN"/>
          </a:p>
        </p:txBody>
      </p:sp>
      <p:sp>
        <p:nvSpPr>
          <p:cNvPr id="5" name="Footer Placeholder 4">
            <a:extLst>
              <a:ext uri="{FF2B5EF4-FFF2-40B4-BE49-F238E27FC236}">
                <a16:creationId xmlns:a16="http://schemas.microsoft.com/office/drawing/2014/main" id="{EE07499C-14B5-4263-BF67-CE4D807FE3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98BD69-967A-4194-BE0D-FB55B2C99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A6D92-AE68-491E-A669-527B14918097}" type="slidenum">
              <a:rPr lang="en-IN" smtClean="0"/>
              <a:t>‹#›</a:t>
            </a:fld>
            <a:endParaRPr lang="en-IN"/>
          </a:p>
        </p:txBody>
      </p:sp>
    </p:spTree>
    <p:extLst>
      <p:ext uri="{BB962C8B-B14F-4D97-AF65-F5344CB8AC3E}">
        <p14:creationId xmlns:p14="http://schemas.microsoft.com/office/powerpoint/2010/main" val="2379019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kaggle.com/casimian2000/aws-honeypot-attack-dat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FF18F4-BC5E-4CB3-854A-D53F5B45514F}"/>
              </a:ext>
            </a:extLst>
          </p:cNvPr>
          <p:cNvSpPr>
            <a:spLocks noGrp="1"/>
          </p:cNvSpPr>
          <p:nvPr>
            <p:ph type="ctrTitle"/>
          </p:nvPr>
        </p:nvSpPr>
        <p:spPr>
          <a:xfrm>
            <a:off x="830998" y="940542"/>
            <a:ext cx="9910296" cy="2816118"/>
          </a:xfrm>
        </p:spPr>
        <p:txBody>
          <a:bodyPr anchor="t">
            <a:normAutofit/>
          </a:bodyPr>
          <a:lstStyle/>
          <a:p>
            <a:pPr algn="l"/>
            <a:r>
              <a:rPr lang="en-IN" sz="6600" dirty="0"/>
              <a:t>EXPLORATORY ANALYSIS ON HONEYPOT DATA</a:t>
            </a:r>
          </a:p>
        </p:txBody>
      </p:sp>
      <p:sp>
        <p:nvSpPr>
          <p:cNvPr id="3" name="Subtitle 2">
            <a:extLst>
              <a:ext uri="{FF2B5EF4-FFF2-40B4-BE49-F238E27FC236}">
                <a16:creationId xmlns:a16="http://schemas.microsoft.com/office/drawing/2014/main" id="{E8C8A4F8-FBD3-4DFD-807E-3F9E13E5D251}"/>
              </a:ext>
            </a:extLst>
          </p:cNvPr>
          <p:cNvSpPr>
            <a:spLocks noGrp="1"/>
          </p:cNvSpPr>
          <p:nvPr>
            <p:ph type="subTitle" idx="1"/>
          </p:nvPr>
        </p:nvSpPr>
        <p:spPr>
          <a:xfrm>
            <a:off x="839877" y="2697018"/>
            <a:ext cx="9910295" cy="2624054"/>
          </a:xfrm>
        </p:spPr>
        <p:txBody>
          <a:bodyPr anchor="b">
            <a:normAutofit fontScale="55000" lnSpcReduction="20000"/>
          </a:bodyPr>
          <a:lstStyle/>
          <a:p>
            <a:pPr algn="l"/>
            <a:r>
              <a:rPr lang="en-IN" sz="3500" dirty="0"/>
              <a:t>Subject: </a:t>
            </a:r>
            <a:r>
              <a:rPr lang="en-IN" sz="3500" b="1" dirty="0"/>
              <a:t>AIT 582</a:t>
            </a:r>
          </a:p>
          <a:p>
            <a:pPr algn="l"/>
            <a:r>
              <a:rPr lang="en-IN" sz="3500" dirty="0"/>
              <a:t>Professor : </a:t>
            </a:r>
            <a:r>
              <a:rPr lang="en-IN" sz="3500" b="1" dirty="0"/>
              <a:t>Dr. Ebrima Ceesay</a:t>
            </a:r>
          </a:p>
          <a:p>
            <a:pPr algn="l"/>
            <a:endParaRPr lang="en-IN" sz="3500" b="1" dirty="0"/>
          </a:p>
          <a:p>
            <a:pPr algn="l"/>
            <a:r>
              <a:rPr lang="en-IN" sz="3500" b="1" dirty="0"/>
              <a:t>Team</a:t>
            </a:r>
            <a:r>
              <a:rPr lang="en-IN" b="1" dirty="0"/>
              <a:t>:</a:t>
            </a:r>
          </a:p>
          <a:p>
            <a:pPr algn="l"/>
            <a:r>
              <a:rPr lang="en-IN" sz="2900" dirty="0"/>
              <a:t>Kuldip Gadapa</a:t>
            </a:r>
            <a:endParaRPr lang="en-IN" sz="2900" b="1" dirty="0"/>
          </a:p>
          <a:p>
            <a:pPr algn="l"/>
            <a:r>
              <a:rPr lang="en-IN" sz="2900" dirty="0"/>
              <a:t>Satya Sai Jayanth Devineni</a:t>
            </a:r>
          </a:p>
          <a:p>
            <a:pPr algn="l"/>
            <a:r>
              <a:rPr lang="en-IN" sz="2900" dirty="0"/>
              <a:t>Yeshwanth Reddy Bommu</a:t>
            </a:r>
          </a:p>
          <a:p>
            <a:pPr algn="l"/>
            <a:r>
              <a:rPr lang="en-IN" sz="2900" dirty="0"/>
              <a:t>Vineel Vishwanth Busi</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39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6FB1-62B8-4450-B285-176E5FB3BFA2}"/>
              </a:ext>
            </a:extLst>
          </p:cNvPr>
          <p:cNvSpPr>
            <a:spLocks noGrp="1"/>
          </p:cNvSpPr>
          <p:nvPr>
            <p:ph type="title"/>
          </p:nvPr>
        </p:nvSpPr>
        <p:spPr/>
        <p:txBody>
          <a:bodyPr/>
          <a:lstStyle/>
          <a:p>
            <a:r>
              <a:rPr lang="en-IN" dirty="0"/>
              <a:t>Attackers Insights(Top Attacker's fields)</a:t>
            </a:r>
          </a:p>
        </p:txBody>
      </p:sp>
      <p:pic>
        <p:nvPicPr>
          <p:cNvPr id="5" name="Content Placeholder 4" descr="A close up of text on a white background&#10;&#10;Description automatically generated">
            <a:extLst>
              <a:ext uri="{FF2B5EF4-FFF2-40B4-BE49-F238E27FC236}">
                <a16:creationId xmlns:a16="http://schemas.microsoft.com/office/drawing/2014/main" id="{22AD541D-CB16-453E-9EEE-15AAC148FD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412" y="1569720"/>
            <a:ext cx="7487695" cy="1859280"/>
          </a:xfrm>
        </p:spPr>
      </p:pic>
      <p:pic>
        <p:nvPicPr>
          <p:cNvPr id="6" name="Content Placeholder 4" descr="A close up of text on a white background&#10;&#10;Description automatically generated">
            <a:extLst>
              <a:ext uri="{FF2B5EF4-FFF2-40B4-BE49-F238E27FC236}">
                <a16:creationId xmlns:a16="http://schemas.microsoft.com/office/drawing/2014/main" id="{3F160D86-E1BE-4B36-8552-B8577C787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11" y="3223261"/>
            <a:ext cx="7487695" cy="2819400"/>
          </a:xfrm>
          <a:prstGeom prst="rect">
            <a:avLst/>
          </a:prstGeom>
        </p:spPr>
      </p:pic>
    </p:spTree>
    <p:extLst>
      <p:ext uri="{BB962C8B-B14F-4D97-AF65-F5344CB8AC3E}">
        <p14:creationId xmlns:p14="http://schemas.microsoft.com/office/powerpoint/2010/main" val="102319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65E2-DD74-44D8-8997-5120DB1EDED0}"/>
              </a:ext>
            </a:extLst>
          </p:cNvPr>
          <p:cNvSpPr>
            <a:spLocks noGrp="1"/>
          </p:cNvSpPr>
          <p:nvPr>
            <p:ph type="title"/>
          </p:nvPr>
        </p:nvSpPr>
        <p:spPr/>
        <p:txBody>
          <a:bodyPr/>
          <a:lstStyle/>
          <a:p>
            <a:r>
              <a:rPr lang="en-IN"/>
              <a:t>Visualizations and Analysis</a:t>
            </a:r>
            <a:endParaRPr lang="en-IN" dirty="0"/>
          </a:p>
        </p:txBody>
      </p:sp>
      <p:pic>
        <p:nvPicPr>
          <p:cNvPr id="5" name="Content Placeholder 4" descr="A screenshot of a cell phone&#10;&#10;Description automatically generated">
            <a:extLst>
              <a:ext uri="{FF2B5EF4-FFF2-40B4-BE49-F238E27FC236}">
                <a16:creationId xmlns:a16="http://schemas.microsoft.com/office/drawing/2014/main" id="{5736C3A3-4FDF-428E-8EDC-AFC64327E7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220" y="1551305"/>
            <a:ext cx="3724186" cy="3510222"/>
          </a:xfrm>
        </p:spPr>
      </p:pic>
      <p:pic>
        <p:nvPicPr>
          <p:cNvPr id="6" name="Content Placeholder 3">
            <a:extLst>
              <a:ext uri="{FF2B5EF4-FFF2-40B4-BE49-F238E27FC236}">
                <a16:creationId xmlns:a16="http://schemas.microsoft.com/office/drawing/2014/main" id="{6E96CF72-7456-4238-861E-24AEE5F9115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189220" y="1551305"/>
            <a:ext cx="5033778" cy="4011295"/>
          </a:xfrm>
          <a:prstGeom prst="rect">
            <a:avLst/>
          </a:prstGeom>
          <a:noFill/>
          <a:ln>
            <a:noFill/>
          </a:ln>
        </p:spPr>
      </p:pic>
      <p:sp>
        <p:nvSpPr>
          <p:cNvPr id="3" name="TextBox 2">
            <a:extLst>
              <a:ext uri="{FF2B5EF4-FFF2-40B4-BE49-F238E27FC236}">
                <a16:creationId xmlns:a16="http://schemas.microsoft.com/office/drawing/2014/main" id="{B0CC203E-7C09-49DC-A605-98DD60403FF2}"/>
              </a:ext>
            </a:extLst>
          </p:cNvPr>
          <p:cNvSpPr txBox="1"/>
          <p:nvPr/>
        </p:nvSpPr>
        <p:spPr>
          <a:xfrm>
            <a:off x="6096000" y="4849091"/>
            <a:ext cx="3043382" cy="646331"/>
          </a:xfrm>
          <a:prstGeom prst="rect">
            <a:avLst/>
          </a:prstGeom>
          <a:noFill/>
        </p:spPr>
        <p:txBody>
          <a:bodyPr wrap="square" rtlCol="0">
            <a:spAutoFit/>
          </a:bodyPr>
          <a:lstStyle/>
          <a:p>
            <a:r>
              <a:rPr lang="en-US" dirty="0"/>
              <a:t>Interactive Histogram for hosts differentiated by protocols </a:t>
            </a:r>
          </a:p>
        </p:txBody>
      </p:sp>
    </p:spTree>
    <p:extLst>
      <p:ext uri="{BB962C8B-B14F-4D97-AF65-F5344CB8AC3E}">
        <p14:creationId xmlns:p14="http://schemas.microsoft.com/office/powerpoint/2010/main" val="309269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258B-9AE5-4A32-8D2F-9223468535D5}"/>
              </a:ext>
            </a:extLst>
          </p:cNvPr>
          <p:cNvSpPr>
            <a:spLocks noGrp="1"/>
          </p:cNvSpPr>
          <p:nvPr>
            <p:ph type="title"/>
          </p:nvPr>
        </p:nvSpPr>
        <p:spPr/>
        <p:txBody>
          <a:bodyPr/>
          <a:lstStyle/>
          <a:p>
            <a:r>
              <a:rPr lang="en-IN" dirty="0"/>
              <a:t>Country wise Cyber Attacks</a:t>
            </a:r>
          </a:p>
        </p:txBody>
      </p:sp>
      <p:pic>
        <p:nvPicPr>
          <p:cNvPr id="4" name="Content Placeholder 3">
            <a:extLst>
              <a:ext uri="{FF2B5EF4-FFF2-40B4-BE49-F238E27FC236}">
                <a16:creationId xmlns:a16="http://schemas.microsoft.com/office/drawing/2014/main" id="{2BE40047-A633-46FC-ACAB-D29190D67EA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60820" y="1973672"/>
            <a:ext cx="4526280" cy="3878488"/>
          </a:xfrm>
          <a:prstGeom prst="rect">
            <a:avLst/>
          </a:prstGeom>
          <a:noFill/>
          <a:ln>
            <a:noFill/>
          </a:ln>
        </p:spPr>
      </p:pic>
      <p:pic>
        <p:nvPicPr>
          <p:cNvPr id="5" name="Picture 4">
            <a:extLst>
              <a:ext uri="{FF2B5EF4-FFF2-40B4-BE49-F238E27FC236}">
                <a16:creationId xmlns:a16="http://schemas.microsoft.com/office/drawing/2014/main" id="{C584E0D9-8F77-4A22-8661-E405BF9F2C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5860" y="1690688"/>
            <a:ext cx="4930140" cy="4397692"/>
          </a:xfrm>
          <a:prstGeom prst="rect">
            <a:avLst/>
          </a:prstGeom>
          <a:noFill/>
          <a:ln>
            <a:noFill/>
          </a:ln>
        </p:spPr>
      </p:pic>
      <p:sp>
        <p:nvSpPr>
          <p:cNvPr id="3" name="TextBox 2">
            <a:extLst>
              <a:ext uri="{FF2B5EF4-FFF2-40B4-BE49-F238E27FC236}">
                <a16:creationId xmlns:a16="http://schemas.microsoft.com/office/drawing/2014/main" id="{AC540B89-1FF2-499E-A949-A49E4654AC67}"/>
              </a:ext>
            </a:extLst>
          </p:cNvPr>
          <p:cNvSpPr txBox="1"/>
          <p:nvPr/>
        </p:nvSpPr>
        <p:spPr>
          <a:xfrm>
            <a:off x="2303202" y="5846544"/>
            <a:ext cx="2655455" cy="646331"/>
          </a:xfrm>
          <a:prstGeom prst="rect">
            <a:avLst/>
          </a:prstGeom>
          <a:noFill/>
        </p:spPr>
        <p:txBody>
          <a:bodyPr wrap="square" rtlCol="0">
            <a:spAutoFit/>
          </a:bodyPr>
          <a:lstStyle/>
          <a:p>
            <a:r>
              <a:rPr lang="en-US" dirty="0"/>
              <a:t> Number Of Attacks on    hosts In every Country</a:t>
            </a:r>
          </a:p>
        </p:txBody>
      </p:sp>
      <p:sp>
        <p:nvSpPr>
          <p:cNvPr id="6" name="TextBox 5">
            <a:extLst>
              <a:ext uri="{FF2B5EF4-FFF2-40B4-BE49-F238E27FC236}">
                <a16:creationId xmlns:a16="http://schemas.microsoft.com/office/drawing/2014/main" id="{3422FDF2-6951-4EA8-AF03-8D4E22B0949E}"/>
              </a:ext>
            </a:extLst>
          </p:cNvPr>
          <p:cNvSpPr txBox="1"/>
          <p:nvPr/>
        </p:nvSpPr>
        <p:spPr>
          <a:xfrm>
            <a:off x="7164762" y="5846544"/>
            <a:ext cx="2724036" cy="646331"/>
          </a:xfrm>
          <a:prstGeom prst="rect">
            <a:avLst/>
          </a:prstGeom>
          <a:noFill/>
        </p:spPr>
        <p:txBody>
          <a:bodyPr wrap="square" rtlCol="0">
            <a:spAutoFit/>
          </a:bodyPr>
          <a:lstStyle/>
          <a:p>
            <a:r>
              <a:rPr lang="en-US" dirty="0"/>
              <a:t>Sample Country wise Attacks In a day</a:t>
            </a:r>
          </a:p>
        </p:txBody>
      </p:sp>
    </p:spTree>
    <p:extLst>
      <p:ext uri="{BB962C8B-B14F-4D97-AF65-F5344CB8AC3E}">
        <p14:creationId xmlns:p14="http://schemas.microsoft.com/office/powerpoint/2010/main" val="102624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E989-DBFE-48EC-80D5-D23326AAB84C}"/>
              </a:ext>
            </a:extLst>
          </p:cNvPr>
          <p:cNvSpPr>
            <a:spLocks noGrp="1"/>
          </p:cNvSpPr>
          <p:nvPr>
            <p:ph type="title"/>
          </p:nvPr>
        </p:nvSpPr>
        <p:spPr/>
        <p:txBody>
          <a:bodyPr/>
          <a:lstStyle/>
          <a:p>
            <a:r>
              <a:rPr lang="en-IN" dirty="0"/>
              <a:t>Worldwide Cyber Attacks -Top IP Addresses</a:t>
            </a:r>
          </a:p>
        </p:txBody>
      </p:sp>
      <p:pic>
        <p:nvPicPr>
          <p:cNvPr id="5" name="Content Placeholder 4" descr="A close up of a map&#10;&#10;Description automatically generated">
            <a:extLst>
              <a:ext uri="{FF2B5EF4-FFF2-40B4-BE49-F238E27FC236}">
                <a16:creationId xmlns:a16="http://schemas.microsoft.com/office/drawing/2014/main" id="{5EF56ADE-D34D-44EF-B28D-46366A74CC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6830" y="1470660"/>
            <a:ext cx="8513018" cy="4353986"/>
          </a:xfrm>
        </p:spPr>
      </p:pic>
    </p:spTree>
    <p:extLst>
      <p:ext uri="{BB962C8B-B14F-4D97-AF65-F5344CB8AC3E}">
        <p14:creationId xmlns:p14="http://schemas.microsoft.com/office/powerpoint/2010/main" val="2843163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99AAC2C5-3836-4FCB-8EAE-2988C5606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61" y="691226"/>
            <a:ext cx="4905283" cy="579290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CCC86A6A-2562-46FF-A113-2A0B151B5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406" y="904152"/>
            <a:ext cx="5505080" cy="5579979"/>
          </a:xfrm>
          <a:prstGeom prst="rect">
            <a:avLst/>
          </a:prstGeom>
        </p:spPr>
      </p:pic>
      <p:sp>
        <p:nvSpPr>
          <p:cNvPr id="8" name="TextBox 7">
            <a:extLst>
              <a:ext uri="{FF2B5EF4-FFF2-40B4-BE49-F238E27FC236}">
                <a16:creationId xmlns:a16="http://schemas.microsoft.com/office/drawing/2014/main" id="{40CD0425-1D0A-40C0-9519-6ABF9CAC39D9}"/>
              </a:ext>
            </a:extLst>
          </p:cNvPr>
          <p:cNvSpPr txBox="1"/>
          <p:nvPr/>
        </p:nvSpPr>
        <p:spPr>
          <a:xfrm>
            <a:off x="932155" y="124287"/>
            <a:ext cx="8286490" cy="523220"/>
          </a:xfrm>
          <a:prstGeom prst="rect">
            <a:avLst/>
          </a:prstGeom>
          <a:noFill/>
        </p:spPr>
        <p:txBody>
          <a:bodyPr wrap="square" rtlCol="0">
            <a:spAutoFit/>
          </a:bodyPr>
          <a:lstStyle/>
          <a:p>
            <a:r>
              <a:rPr lang="en-US" sz="2800" dirty="0"/>
              <a:t>Host wise Analysis using Cross tables and Scatterplot</a:t>
            </a:r>
          </a:p>
        </p:txBody>
      </p:sp>
    </p:spTree>
    <p:extLst>
      <p:ext uri="{BB962C8B-B14F-4D97-AF65-F5344CB8AC3E}">
        <p14:creationId xmlns:p14="http://schemas.microsoft.com/office/powerpoint/2010/main" val="289642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F3E7-D377-44E1-B14B-518B414A1DCF}"/>
              </a:ext>
            </a:extLst>
          </p:cNvPr>
          <p:cNvSpPr>
            <a:spLocks noGrp="1"/>
          </p:cNvSpPr>
          <p:nvPr>
            <p:ph type="title"/>
          </p:nvPr>
        </p:nvSpPr>
        <p:spPr/>
        <p:txBody>
          <a:bodyPr/>
          <a:lstStyle/>
          <a:p>
            <a:r>
              <a:rPr lang="en-US" dirty="0"/>
              <a:t>IP Address and Host Overall Behavior</a:t>
            </a:r>
          </a:p>
        </p:txBody>
      </p:sp>
      <p:pic>
        <p:nvPicPr>
          <p:cNvPr id="5" name="Content Placeholder 4" descr="A screenshot of a cell phone&#10;&#10;Description automatically generated">
            <a:extLst>
              <a:ext uri="{FF2B5EF4-FFF2-40B4-BE49-F238E27FC236}">
                <a16:creationId xmlns:a16="http://schemas.microsoft.com/office/drawing/2014/main" id="{3631E3DB-5A29-4151-9859-3AB404B568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507" y="1543050"/>
            <a:ext cx="5545494" cy="4949826"/>
          </a:xfrm>
        </p:spPr>
      </p:pic>
      <p:pic>
        <p:nvPicPr>
          <p:cNvPr id="6" name="Picture 5">
            <a:extLst>
              <a:ext uri="{FF2B5EF4-FFF2-40B4-BE49-F238E27FC236}">
                <a16:creationId xmlns:a16="http://schemas.microsoft.com/office/drawing/2014/main" id="{73CE18EF-A7AA-4276-B9F2-FE155B41DE80}"/>
              </a:ext>
            </a:extLst>
          </p:cNvPr>
          <p:cNvPicPr>
            <a:picLocks noChangeAspect="1"/>
          </p:cNvPicPr>
          <p:nvPr/>
        </p:nvPicPr>
        <p:blipFill>
          <a:blip r:embed="rId3"/>
          <a:stretch>
            <a:fillRect/>
          </a:stretch>
        </p:blipFill>
        <p:spPr>
          <a:xfrm>
            <a:off x="6095999" y="1543049"/>
            <a:ext cx="5257801" cy="4949825"/>
          </a:xfrm>
          <a:prstGeom prst="rect">
            <a:avLst/>
          </a:prstGeom>
        </p:spPr>
      </p:pic>
    </p:spTree>
    <p:extLst>
      <p:ext uri="{BB962C8B-B14F-4D97-AF65-F5344CB8AC3E}">
        <p14:creationId xmlns:p14="http://schemas.microsoft.com/office/powerpoint/2010/main" val="25318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7C81-455C-472E-8B16-B6AC58FF43F3}"/>
              </a:ext>
            </a:extLst>
          </p:cNvPr>
          <p:cNvSpPr>
            <a:spLocks noGrp="1"/>
          </p:cNvSpPr>
          <p:nvPr>
            <p:ph type="title"/>
          </p:nvPr>
        </p:nvSpPr>
        <p:spPr>
          <a:xfrm>
            <a:off x="225640" y="0"/>
            <a:ext cx="11322467" cy="1325563"/>
          </a:xfrm>
        </p:spPr>
        <p:txBody>
          <a:bodyPr/>
          <a:lstStyle/>
          <a:p>
            <a:r>
              <a:rPr lang="en-US" dirty="0"/>
              <a:t>Fitting Models like GLM and LR with significance</a:t>
            </a:r>
          </a:p>
        </p:txBody>
      </p:sp>
      <p:pic>
        <p:nvPicPr>
          <p:cNvPr id="5" name="Picture 4" descr="A close up of text on a white background&#10;&#10;Description automatically generated">
            <a:extLst>
              <a:ext uri="{FF2B5EF4-FFF2-40B4-BE49-F238E27FC236}">
                <a16:creationId xmlns:a16="http://schemas.microsoft.com/office/drawing/2014/main" id="{48C8AE39-602F-47FE-A929-74B10F87F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51" y="1251751"/>
            <a:ext cx="5148773" cy="455424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5C1C1B20-2D99-4A62-BEAB-FF2991FE3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500" y="1325563"/>
            <a:ext cx="5883323" cy="1231206"/>
          </a:xfrm>
          <a:prstGeom prst="rect">
            <a:avLst/>
          </a:prstGeom>
        </p:spPr>
      </p:pic>
      <p:pic>
        <p:nvPicPr>
          <p:cNvPr id="9" name="Picture 8" descr="A close up of a piece of paper&#10;&#10;Description automatically generated">
            <a:extLst>
              <a:ext uri="{FF2B5EF4-FFF2-40B4-BE49-F238E27FC236}">
                <a16:creationId xmlns:a16="http://schemas.microsoft.com/office/drawing/2014/main" id="{ECCEB4B8-5303-4A2F-A8DE-57116260F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500" y="2651126"/>
            <a:ext cx="6242112" cy="153386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18A38197-56DC-49AF-9914-6AF5799C10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123" y="4371036"/>
            <a:ext cx="5785985" cy="1434959"/>
          </a:xfrm>
          <a:prstGeom prst="rect">
            <a:avLst/>
          </a:prstGeom>
        </p:spPr>
      </p:pic>
    </p:spTree>
    <p:extLst>
      <p:ext uri="{BB962C8B-B14F-4D97-AF65-F5344CB8AC3E}">
        <p14:creationId xmlns:p14="http://schemas.microsoft.com/office/powerpoint/2010/main" val="53634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0609-3034-4586-B53B-C4DDAC10AA5E}"/>
              </a:ext>
            </a:extLst>
          </p:cNvPr>
          <p:cNvSpPr>
            <a:spLocks noGrp="1"/>
          </p:cNvSpPr>
          <p:nvPr>
            <p:ph type="title"/>
          </p:nvPr>
        </p:nvSpPr>
        <p:spPr>
          <a:xfrm>
            <a:off x="522515" y="365125"/>
            <a:ext cx="11411338" cy="1325563"/>
          </a:xfrm>
        </p:spPr>
        <p:txBody>
          <a:bodyPr/>
          <a:lstStyle/>
          <a:p>
            <a:r>
              <a:rPr lang="en-IN" dirty="0"/>
              <a:t>Classification Tree from RF, Results and Statistics</a:t>
            </a:r>
          </a:p>
        </p:txBody>
      </p:sp>
      <p:pic>
        <p:nvPicPr>
          <p:cNvPr id="4" name="Content Placeholder 3">
            <a:extLst>
              <a:ext uri="{FF2B5EF4-FFF2-40B4-BE49-F238E27FC236}">
                <a16:creationId xmlns:a16="http://schemas.microsoft.com/office/drawing/2014/main" id="{3F9D9D1B-3F88-4B37-9BDB-4E8BD35ED05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1040" y="1424940"/>
            <a:ext cx="9658815" cy="4752023"/>
          </a:xfrm>
          <a:prstGeom prst="rect">
            <a:avLst/>
          </a:prstGeom>
          <a:noFill/>
          <a:ln>
            <a:noFill/>
          </a:ln>
        </p:spPr>
      </p:pic>
      <p:pic>
        <p:nvPicPr>
          <p:cNvPr id="5" name="Picture 4" descr="A close up of a receipt&#10;&#10;Description automatically generated">
            <a:extLst>
              <a:ext uri="{FF2B5EF4-FFF2-40B4-BE49-F238E27FC236}">
                <a16:creationId xmlns:a16="http://schemas.microsoft.com/office/drawing/2014/main" id="{54C415F1-EE91-4FD0-84B6-AE18DB01E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340" y="1690689"/>
            <a:ext cx="4764003" cy="1791652"/>
          </a:xfrm>
          <a:prstGeom prst="rect">
            <a:avLst/>
          </a:prstGeom>
        </p:spPr>
      </p:pic>
      <p:pic>
        <p:nvPicPr>
          <p:cNvPr id="6" name="Content Placeholder 4" descr="A screenshot of a social media post&#10;&#10;Description automatically generated">
            <a:extLst>
              <a:ext uri="{FF2B5EF4-FFF2-40B4-BE49-F238E27FC236}">
                <a16:creationId xmlns:a16="http://schemas.microsoft.com/office/drawing/2014/main" id="{E78F9982-C028-456E-8CC4-9DF0AC5DF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680" y="3550920"/>
            <a:ext cx="4399167" cy="2165113"/>
          </a:xfrm>
          <a:prstGeom prst="rect">
            <a:avLst/>
          </a:prstGeom>
        </p:spPr>
      </p:pic>
    </p:spTree>
    <p:extLst>
      <p:ext uri="{BB962C8B-B14F-4D97-AF65-F5344CB8AC3E}">
        <p14:creationId xmlns:p14="http://schemas.microsoft.com/office/powerpoint/2010/main" val="68392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26A1-137D-4DAD-922F-591F817DEBE5}"/>
              </a:ext>
            </a:extLst>
          </p:cNvPr>
          <p:cNvSpPr>
            <a:spLocks noGrp="1"/>
          </p:cNvSpPr>
          <p:nvPr>
            <p:ph type="title"/>
          </p:nvPr>
        </p:nvSpPr>
        <p:spPr/>
        <p:txBody>
          <a:bodyPr/>
          <a:lstStyle/>
          <a:p>
            <a:r>
              <a:rPr lang="en-IN" dirty="0"/>
              <a:t>Insights From Visualizations and Analysis</a:t>
            </a:r>
          </a:p>
        </p:txBody>
      </p:sp>
      <p:sp>
        <p:nvSpPr>
          <p:cNvPr id="3" name="Content Placeholder 2">
            <a:extLst>
              <a:ext uri="{FF2B5EF4-FFF2-40B4-BE49-F238E27FC236}">
                <a16:creationId xmlns:a16="http://schemas.microsoft.com/office/drawing/2014/main" id="{FAE69458-09A0-4331-93D9-45491F3EF62E}"/>
              </a:ext>
            </a:extLst>
          </p:cNvPr>
          <p:cNvSpPr>
            <a:spLocks noGrp="1"/>
          </p:cNvSpPr>
          <p:nvPr>
            <p:ph idx="1"/>
          </p:nvPr>
        </p:nvSpPr>
        <p:spPr/>
        <p:txBody>
          <a:bodyPr>
            <a:normAutofit/>
          </a:bodyPr>
          <a:lstStyle/>
          <a:p>
            <a:r>
              <a:rPr lang="en-IN" sz="1600" dirty="0"/>
              <a:t>On an overall exploratory data analysis we found these Insights: </a:t>
            </a:r>
          </a:p>
          <a:p>
            <a:r>
              <a:rPr lang="en-IN" sz="1600" dirty="0"/>
              <a:t>Most of the attackers tend to attack during the night-time while the monitoring is idle. </a:t>
            </a:r>
          </a:p>
          <a:p>
            <a:r>
              <a:rPr lang="en-IN" sz="1600" dirty="0"/>
              <a:t>The maximum locale belong to the U.S., Middle East and some parts of Asian countries as map data.</a:t>
            </a:r>
          </a:p>
          <a:p>
            <a:r>
              <a:rPr lang="en-IN" sz="1600" dirty="0"/>
              <a:t>On overall analysis most of the parts that have amazon firms have most crime rate recorded. </a:t>
            </a:r>
          </a:p>
          <a:p>
            <a:r>
              <a:rPr lang="en-IN" sz="1600" dirty="0"/>
              <a:t>It is observed that there are some common IP addresses having common series of attacks and the country of attack is specified. </a:t>
            </a:r>
          </a:p>
          <a:p>
            <a:r>
              <a:rPr lang="en-IN" sz="1600" dirty="0"/>
              <a:t>It is observed that 71% of the attackers used TCP protocol and the top attackers use the UDP protocol.</a:t>
            </a:r>
          </a:p>
          <a:p>
            <a:r>
              <a:rPr lang="en-IN" sz="1600" dirty="0"/>
              <a:t>The summary of the processed data gives the import factors like host significance, time, country analysis, and count of periodic attacks. </a:t>
            </a:r>
          </a:p>
          <a:p>
            <a:r>
              <a:rPr lang="en-IN" sz="1600" dirty="0"/>
              <a:t>The time related analysis and location coordinates gives us the attackers timeline, spatial analysis and the count factor gives us the most attacked occurrences. </a:t>
            </a:r>
          </a:p>
          <a:p>
            <a:r>
              <a:rPr lang="en-IN" sz="1600" dirty="0"/>
              <a:t>The highest predicted values is recorded by random forest other than linear model and logistic regression. The highest accuracy observed by classification tree fit was 85%.</a:t>
            </a:r>
          </a:p>
        </p:txBody>
      </p:sp>
    </p:spTree>
    <p:extLst>
      <p:ext uri="{BB962C8B-B14F-4D97-AF65-F5344CB8AC3E}">
        <p14:creationId xmlns:p14="http://schemas.microsoft.com/office/powerpoint/2010/main" val="30442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7ABC4-2F8B-4DFD-B6E1-82859AFE5DF4}"/>
              </a:ext>
            </a:extLst>
          </p:cNvPr>
          <p:cNvSpPr>
            <a:spLocks noGrp="1"/>
          </p:cNvSpPr>
          <p:nvPr>
            <p:ph type="ctrTitle"/>
          </p:nvPr>
        </p:nvSpPr>
        <p:spPr>
          <a:xfrm>
            <a:off x="987689" y="1590676"/>
            <a:ext cx="9910296" cy="4268519"/>
          </a:xfrm>
        </p:spPr>
        <p:txBody>
          <a:bodyPr anchor="t">
            <a:normAutofit/>
          </a:bodyPr>
          <a:lstStyle/>
          <a:p>
            <a:pPr algn="l"/>
            <a:r>
              <a:rPr lang="en-IN" sz="1400" dirty="0"/>
              <a:t> </a:t>
            </a:r>
            <a:br>
              <a:rPr lang="en-IN" sz="1400" dirty="0"/>
            </a:br>
            <a:br>
              <a:rPr lang="en-IN" sz="1400" dirty="0"/>
            </a:br>
            <a:r>
              <a:rPr lang="en-IN" sz="1400" b="1" dirty="0"/>
              <a:t>This project focuses on the complexity of the cybersecurity. These analysis and visualizations help to guide the updates and refined modelling of the honeypot’s mechanism and tool.</a:t>
            </a:r>
            <a:br>
              <a:rPr lang="en-IN" sz="1400" b="1" dirty="0"/>
            </a:br>
            <a:br>
              <a:rPr lang="en-IN" sz="1400" b="1" dirty="0"/>
            </a:br>
            <a:r>
              <a:rPr lang="en-IN" sz="1400" b="1" dirty="0"/>
              <a:t> Though the attacks are highly occurring and increasing day-to-day, predictions like the above will help in safeguarding the actual system. The real-time analysis  and modelling helps us to take appropriate decisions.</a:t>
            </a:r>
            <a:br>
              <a:rPr lang="en-IN" sz="1400" b="1" dirty="0"/>
            </a:br>
            <a:br>
              <a:rPr lang="en-IN" sz="1400" b="1" dirty="0"/>
            </a:br>
            <a:r>
              <a:rPr lang="en-IN" sz="1400" b="1" dirty="0"/>
              <a:t>In the future work, we can focus more on predicting the attacks on basis of time data and location specific to the IP addresses. </a:t>
            </a:r>
            <a:br>
              <a:rPr lang="en-IN" sz="1400" b="1" dirty="0"/>
            </a:br>
            <a:br>
              <a:rPr lang="en-IN" sz="1400" b="1" dirty="0"/>
            </a:br>
            <a:r>
              <a:rPr lang="en-IN" sz="1400" b="1" dirty="0"/>
              <a:t>It can also be most accurate if the data that has been chosen consists no missing data and include factors like the time taken to break the security barriers, malicious activity. This can be applied to every organisations data and crucial data like federal and military data.</a:t>
            </a:r>
            <a:br>
              <a:rPr lang="en-IN" sz="1400" b="1" dirty="0"/>
            </a:br>
            <a:br>
              <a:rPr lang="en-IN" sz="1400" b="1" dirty="0"/>
            </a:br>
            <a:r>
              <a:rPr lang="en-IN" sz="1400" b="1" dirty="0"/>
              <a:t>Time wise analysis could be made use to predict the future attacks by observing the trends on past recorded attacks.</a:t>
            </a:r>
            <a:endParaRPr lang="en-IN" sz="2000" dirty="0"/>
          </a:p>
        </p:txBody>
      </p:sp>
      <p:sp>
        <p:nvSpPr>
          <p:cNvPr id="3" name="Subtitle 2">
            <a:extLst>
              <a:ext uri="{FF2B5EF4-FFF2-40B4-BE49-F238E27FC236}">
                <a16:creationId xmlns:a16="http://schemas.microsoft.com/office/drawing/2014/main" id="{A4916F37-13EF-46C9-8532-AEFB2BBD10FB}"/>
              </a:ext>
            </a:extLst>
          </p:cNvPr>
          <p:cNvSpPr>
            <a:spLocks noGrp="1"/>
          </p:cNvSpPr>
          <p:nvPr>
            <p:ph type="subTitle" idx="1"/>
          </p:nvPr>
        </p:nvSpPr>
        <p:spPr>
          <a:xfrm>
            <a:off x="987690" y="998804"/>
            <a:ext cx="9910295" cy="591872"/>
          </a:xfrm>
        </p:spPr>
        <p:txBody>
          <a:bodyPr anchor="b">
            <a:normAutofit/>
          </a:bodyPr>
          <a:lstStyle/>
          <a:p>
            <a:pPr algn="l"/>
            <a:r>
              <a:rPr lang="en-IN" dirty="0"/>
              <a:t>Conclusion and Future Work</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6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2B758-DF4B-4EB8-92DA-52F4B27A989B}"/>
              </a:ext>
            </a:extLst>
          </p:cNvPr>
          <p:cNvSpPr>
            <a:spLocks noGrp="1"/>
          </p:cNvSpPr>
          <p:nvPr>
            <p:ph type="title"/>
          </p:nvPr>
        </p:nvSpPr>
        <p:spPr>
          <a:xfrm>
            <a:off x="594360" y="637125"/>
            <a:ext cx="3802276" cy="5256371"/>
          </a:xfrm>
        </p:spPr>
        <p:txBody>
          <a:bodyPr anchor="t">
            <a:normAutofit/>
          </a:bodyPr>
          <a:lstStyle/>
          <a:p>
            <a:r>
              <a:rPr lang="en-IN" sz="3600" dirty="0"/>
              <a:t>Data Capturing by Honeypot</a:t>
            </a:r>
          </a:p>
        </p:txBody>
      </p:sp>
      <p:graphicFrame>
        <p:nvGraphicFramePr>
          <p:cNvPr id="19" name="Content Placeholder 2">
            <a:extLst>
              <a:ext uri="{FF2B5EF4-FFF2-40B4-BE49-F238E27FC236}">
                <a16:creationId xmlns:a16="http://schemas.microsoft.com/office/drawing/2014/main" id="{A7844F8C-1CF0-44AE-A0E2-3FF1E484141B}"/>
              </a:ext>
            </a:extLst>
          </p:cNvPr>
          <p:cNvGraphicFramePr>
            <a:graphicFrameLocks noGrp="1"/>
          </p:cNvGraphicFramePr>
          <p:nvPr>
            <p:ph idx="1"/>
            <p:extLst>
              <p:ext uri="{D42A27DB-BD31-4B8C-83A1-F6EECF244321}">
                <p14:modId xmlns:p14="http://schemas.microsoft.com/office/powerpoint/2010/main" val="232077951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a:extLst>
              <a:ext uri="{FF2B5EF4-FFF2-40B4-BE49-F238E27FC236}">
                <a16:creationId xmlns:a16="http://schemas.microsoft.com/office/drawing/2014/main" id="{3CD15B22-4146-45A6-8FF5-AFAD992239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178" y="2181823"/>
            <a:ext cx="3733458" cy="347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38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7ABC4-2F8B-4DFD-B6E1-82859AFE5DF4}"/>
              </a:ext>
            </a:extLst>
          </p:cNvPr>
          <p:cNvSpPr>
            <a:spLocks noGrp="1"/>
          </p:cNvSpPr>
          <p:nvPr>
            <p:ph type="ctrTitle"/>
          </p:nvPr>
        </p:nvSpPr>
        <p:spPr>
          <a:xfrm>
            <a:off x="987689" y="3071183"/>
            <a:ext cx="9910296" cy="2590027"/>
          </a:xfrm>
        </p:spPr>
        <p:txBody>
          <a:bodyPr anchor="t">
            <a:normAutofit/>
          </a:bodyPr>
          <a:lstStyle/>
          <a:p>
            <a:pPr algn="l"/>
            <a:r>
              <a:rPr lang="en-IN" sz="8000" b="1"/>
              <a:t>Thank You</a:t>
            </a:r>
          </a:p>
        </p:txBody>
      </p:sp>
      <p:sp>
        <p:nvSpPr>
          <p:cNvPr id="27" name="Rectangle 2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32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2754C-3E59-4424-A27B-20FEAD5CACFD}"/>
              </a:ext>
            </a:extLst>
          </p:cNvPr>
          <p:cNvSpPr>
            <a:spLocks noGrp="1"/>
          </p:cNvSpPr>
          <p:nvPr>
            <p:ph type="title"/>
          </p:nvPr>
        </p:nvSpPr>
        <p:spPr>
          <a:xfrm>
            <a:off x="808638" y="386930"/>
            <a:ext cx="9236700" cy="1188950"/>
          </a:xfrm>
        </p:spPr>
        <p:txBody>
          <a:bodyPr anchor="b">
            <a:normAutofit/>
          </a:bodyPr>
          <a:lstStyle/>
          <a:p>
            <a:r>
              <a:rPr lang="en-IN" sz="5400"/>
              <a:t>Introduction</a:t>
            </a:r>
          </a:p>
        </p:txBody>
      </p:sp>
      <p:grpSp>
        <p:nvGrpSpPr>
          <p:cNvPr id="1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4F861A-9C88-4D28-B279-E8C166EA5A2E}"/>
              </a:ext>
            </a:extLst>
          </p:cNvPr>
          <p:cNvSpPr>
            <a:spLocks noGrp="1"/>
          </p:cNvSpPr>
          <p:nvPr>
            <p:ph idx="1"/>
          </p:nvPr>
        </p:nvSpPr>
        <p:spPr>
          <a:xfrm>
            <a:off x="793660" y="1696638"/>
            <a:ext cx="10143668" cy="4542237"/>
          </a:xfrm>
        </p:spPr>
        <p:txBody>
          <a:bodyPr anchor="ctr">
            <a:normAutofit/>
          </a:bodyPr>
          <a:lstStyle/>
          <a:p>
            <a:pPr marL="0" indent="0" algn="just">
              <a:buNone/>
            </a:pPr>
            <a:r>
              <a:rPr lang="en-US" sz="2000" dirty="0">
                <a:latin typeface="Times New Roman" panose="02020603050405020304" pitchFamily="18" charset="0"/>
                <a:cs typeface="Times New Roman" panose="02020603050405020304" pitchFamily="18" charset="0"/>
              </a:rPr>
              <a:t>Honeypot is an effective way of tackling the impact of cyberattack on computer infrastructure. It mimics a system to cause a cyberattack. It can be used to identify, deviate and know functionality of cyber criminals but it cannot stop attacks completely. They could be utilized as traps for cybercriminals as they think it is a legitimate target because it has system applications and data. AWS Honeypot resembles as Amazon network to outsiders which is maintained by Amazon IT teams. They monitor traffic for suspicious systems, track the attacks and operations to analyze what they want.</a:t>
            </a:r>
          </a:p>
          <a:p>
            <a:pPr marL="0" indent="0" algn="just">
              <a:buNone/>
            </a:pPr>
            <a:r>
              <a:rPr lang="en-US" sz="2000" dirty="0">
                <a:latin typeface="Times New Roman" panose="02020603050405020304" pitchFamily="18" charset="0"/>
                <a:cs typeface="Times New Roman" panose="02020603050405020304" pitchFamily="18" charset="0"/>
              </a:rPr>
              <a:t> Finally, they diagnose their security measures, firewall performances and perform necessary updates. In our project, we focused on Amazon Web Services (AWS) honeypot attack data and visualizing those cyberattacks. This data is the output file of AWS honeypot system.</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5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6F113-94AC-4B3E-9B44-A5618F668939}"/>
              </a:ext>
            </a:extLst>
          </p:cNvPr>
          <p:cNvSpPr>
            <a:spLocks noGrp="1"/>
          </p:cNvSpPr>
          <p:nvPr>
            <p:ph type="title"/>
          </p:nvPr>
        </p:nvSpPr>
        <p:spPr>
          <a:xfrm>
            <a:off x="1043631" y="809898"/>
            <a:ext cx="9942716" cy="1554480"/>
          </a:xfrm>
        </p:spPr>
        <p:txBody>
          <a:bodyPr anchor="ctr">
            <a:normAutofit/>
          </a:bodyPr>
          <a:lstStyle/>
          <a:p>
            <a:r>
              <a:rPr lang="en-IN" sz="4800" dirty="0"/>
              <a:t>Problem statement</a:t>
            </a:r>
            <a:br>
              <a:rPr lang="en-IN" sz="4800" dirty="0"/>
            </a:br>
            <a:endParaRPr lang="en-IN" sz="4800" dirty="0"/>
          </a:p>
        </p:txBody>
      </p:sp>
      <p:sp>
        <p:nvSpPr>
          <p:cNvPr id="3" name="Content Placeholder 2">
            <a:extLst>
              <a:ext uri="{FF2B5EF4-FFF2-40B4-BE49-F238E27FC236}">
                <a16:creationId xmlns:a16="http://schemas.microsoft.com/office/drawing/2014/main" id="{A9C0A33B-2344-4D87-983B-E8329485106C}"/>
              </a:ext>
            </a:extLst>
          </p:cNvPr>
          <p:cNvSpPr>
            <a:spLocks noGrp="1"/>
          </p:cNvSpPr>
          <p:nvPr>
            <p:ph idx="1"/>
          </p:nvPr>
        </p:nvSpPr>
        <p:spPr>
          <a:xfrm>
            <a:off x="1045028" y="2872744"/>
            <a:ext cx="9941319" cy="3269436"/>
          </a:xfrm>
        </p:spPr>
        <p:txBody>
          <a:bodyPr anchor="ctr">
            <a:normAutofit/>
          </a:bodyPr>
          <a:lstStyle/>
          <a:p>
            <a:pPr marL="0" indent="0" algn="just">
              <a:buNone/>
            </a:pPr>
            <a:r>
              <a:rPr lang="en-US" sz="1700" dirty="0">
                <a:latin typeface="Times New Roman" panose="02020603050405020304" pitchFamily="18" charset="0"/>
                <a:cs typeface="Times New Roman" panose="02020603050405020304" pitchFamily="18" charset="0"/>
              </a:rPr>
              <a:t>Host data prediction by cyber professionals in upgrading the honeypot tools and mechanisms. This research helps us to analyze and explore the cyber attacks caused on honeypots and take necessary actions to avoid such practices. </a:t>
            </a:r>
          </a:p>
          <a:p>
            <a:pPr marL="0" indent="0" algn="just">
              <a:buNone/>
            </a:pPr>
            <a:r>
              <a:rPr lang="en-US" sz="1700" dirty="0">
                <a:latin typeface="Times New Roman" panose="02020603050405020304" pitchFamily="18" charset="0"/>
                <a:cs typeface="Times New Roman" panose="02020603050405020304" pitchFamily="18" charset="0"/>
              </a:rPr>
              <a:t>The aim of this study is to handle the growth of cybercrime by studying the attacker's behaviors and observe the drawbacks in the hosts that are frequently attacked.</a:t>
            </a:r>
          </a:p>
          <a:p>
            <a:pPr marL="0" indent="0" algn="just">
              <a:buNone/>
            </a:pPr>
            <a:r>
              <a:rPr lang="en-US" sz="1700" dirty="0">
                <a:latin typeface="Times New Roman" panose="02020603050405020304" pitchFamily="18" charset="0"/>
                <a:cs typeface="Times New Roman" panose="02020603050405020304" pitchFamily="18" charset="0"/>
              </a:rPr>
              <a:t> As a result the organizations can avoid the hackers to break the system and save data loss.</a:t>
            </a:r>
          </a:p>
          <a:p>
            <a:pPr marL="0" indent="0" algn="just">
              <a:buNone/>
            </a:pPr>
            <a:r>
              <a:rPr lang="en-US" sz="1700" dirty="0">
                <a:latin typeface="Times New Roman" panose="02020603050405020304" pitchFamily="18" charset="0"/>
                <a:cs typeface="Times New Roman" panose="02020603050405020304" pitchFamily="18" charset="0"/>
              </a:rPr>
              <a:t>The problem process is to identify malicious activity that organizations tend to fortify. As honeypot has no production data or don’t participate in legitimate traffic on your network and that is how we can record and identify cybercrime.</a:t>
            </a:r>
          </a:p>
          <a:p>
            <a:pPr marL="0" indent="0" algn="just">
              <a:buNone/>
            </a:pPr>
            <a:r>
              <a:rPr lang="en-US" sz="1700" dirty="0">
                <a:latin typeface="Times New Roman" panose="02020603050405020304" pitchFamily="18" charset="0"/>
                <a:cs typeface="Times New Roman" panose="02020603050405020304" pitchFamily="18" charset="0"/>
              </a:rPr>
              <a:t>However, once the honeypot is detected its value diminishes and it is used by spamming industries to identify spam catching honeypots.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04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4560D-AF5C-4E8D-A56A-F588ED9BBD45}"/>
              </a:ext>
            </a:extLst>
          </p:cNvPr>
          <p:cNvSpPr>
            <a:spLocks noGrp="1"/>
          </p:cNvSpPr>
          <p:nvPr>
            <p:ph type="title"/>
          </p:nvPr>
        </p:nvSpPr>
        <p:spPr>
          <a:xfrm>
            <a:off x="1282963" y="581892"/>
            <a:ext cx="9849751" cy="1690253"/>
          </a:xfrm>
        </p:spPr>
        <p:txBody>
          <a:bodyPr anchor="b">
            <a:normAutofit/>
          </a:bodyPr>
          <a:lstStyle/>
          <a:p>
            <a:r>
              <a:rPr lang="en-IN" sz="4200" dirty="0"/>
              <a:t>Data Description</a:t>
            </a:r>
            <a:br>
              <a:rPr lang="en-IN" sz="4200" dirty="0"/>
            </a:br>
            <a:endParaRPr lang="en-IN" sz="4200" dirty="0"/>
          </a:p>
        </p:txBody>
      </p:sp>
      <p:sp>
        <p:nvSpPr>
          <p:cNvPr id="3" name="Content Placeholder 2">
            <a:extLst>
              <a:ext uri="{FF2B5EF4-FFF2-40B4-BE49-F238E27FC236}">
                <a16:creationId xmlns:a16="http://schemas.microsoft.com/office/drawing/2014/main" id="{7D7010F7-ADC5-4C83-B8FF-CB3702BB2AAD}"/>
              </a:ext>
            </a:extLst>
          </p:cNvPr>
          <p:cNvSpPr>
            <a:spLocks noGrp="1"/>
          </p:cNvSpPr>
          <p:nvPr>
            <p:ph idx="1"/>
          </p:nvPr>
        </p:nvSpPr>
        <p:spPr>
          <a:xfrm>
            <a:off x="1289304" y="922920"/>
            <a:ext cx="9849751" cy="4976650"/>
          </a:xfrm>
        </p:spPr>
        <p:txBody>
          <a:bodyPr anchor="ctr">
            <a:normAutofit/>
          </a:bodyPr>
          <a:lstStyle/>
          <a:p>
            <a:pPr marL="0" indent="0" algn="just">
              <a:buNone/>
            </a:pPr>
            <a:r>
              <a:rPr lang="en-US" sz="2000" dirty="0">
                <a:latin typeface="Times New Roman" panose="02020603050405020304" pitchFamily="18" charset="0"/>
                <a:cs typeface="Times New Roman" panose="02020603050405020304" pitchFamily="18" charset="0"/>
              </a:rPr>
              <a:t>Our dataset contains the attack data of the Amazon web services (AWS) containing the following data which include datetime, host, src, proto, type, spt, dpt, srcstr, cc, country, locale, localeabbr, postal code, latitude and longitude. </a:t>
            </a:r>
          </a:p>
          <a:p>
            <a:pPr marL="0" indent="0" algn="just">
              <a:buNone/>
            </a:pPr>
            <a:r>
              <a:rPr lang="en-US" sz="2000" dirty="0">
                <a:latin typeface="Times New Roman" panose="02020603050405020304" pitchFamily="18" charset="0"/>
                <a:cs typeface="Times New Roman" panose="02020603050405020304" pitchFamily="18" charset="0"/>
              </a:rPr>
              <a:t>Using this dataset, we can analyze and predict the following which includes the geolocation of the attacked places, presenting the top attackers, detecting attacks by the host, and highly active IP addresses. </a:t>
            </a:r>
          </a:p>
          <a:p>
            <a:pPr marL="0" indent="0" algn="just">
              <a:buNone/>
            </a:pP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raw data will be then processed into a CSV file containing refined data about AWS honeypot. The dataset will have 45,581 rows and 15 attributes.</a:t>
            </a:r>
          </a:p>
          <a:p>
            <a:pPr marL="0" indent="0" algn="just">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Data Source: </a:t>
            </a:r>
            <a:r>
              <a:rPr lang="en-IN" sz="2000" dirty="0">
                <a:hlinkClick r:id="rId2"/>
              </a:rPr>
              <a:t>https://www.kaggle.com/casimian2000/aws-honeypot-attack-data</a:t>
            </a:r>
            <a:r>
              <a:rPr lang="en-US" sz="2000" dirty="0">
                <a:latin typeface="Times New Roman" panose="02020603050405020304" pitchFamily="18" charset="0"/>
                <a:cs typeface="Times New Roman" panose="02020603050405020304" pitchFamily="18" charset="0"/>
              </a:rPr>
              <a:t> </a:t>
            </a:r>
            <a:endParaRPr lang="en-IN" sz="2000" dirty="0"/>
          </a:p>
        </p:txBody>
      </p:sp>
    </p:spTree>
    <p:extLst>
      <p:ext uri="{BB962C8B-B14F-4D97-AF65-F5344CB8AC3E}">
        <p14:creationId xmlns:p14="http://schemas.microsoft.com/office/powerpoint/2010/main" val="110281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C516E-38E1-4D66-9FC5-DA6DB1CCE61A}"/>
              </a:ext>
            </a:extLst>
          </p:cNvPr>
          <p:cNvSpPr>
            <a:spLocks noGrp="1"/>
          </p:cNvSpPr>
          <p:nvPr>
            <p:ph type="title"/>
          </p:nvPr>
        </p:nvSpPr>
        <p:spPr>
          <a:xfrm>
            <a:off x="1282963" y="1238080"/>
            <a:ext cx="9849751" cy="1428920"/>
          </a:xfrm>
        </p:spPr>
        <p:txBody>
          <a:bodyPr anchor="b">
            <a:normAutofit/>
          </a:bodyPr>
          <a:lstStyle/>
          <a:p>
            <a:r>
              <a:rPr lang="en-US" sz="4200" dirty="0">
                <a:latin typeface="Times New Roman" panose="02020603050405020304" pitchFamily="18" charset="0"/>
                <a:cs typeface="Times New Roman" panose="02020603050405020304" pitchFamily="18" charset="0"/>
              </a:rPr>
              <a:t>Research Questions</a:t>
            </a:r>
            <a:br>
              <a:rPr lang="en-IN" sz="4200" dirty="0"/>
            </a:br>
            <a:endParaRPr lang="en-IN" sz="4200" dirty="0"/>
          </a:p>
        </p:txBody>
      </p:sp>
      <p:sp>
        <p:nvSpPr>
          <p:cNvPr id="3" name="Content Placeholder 2">
            <a:extLst>
              <a:ext uri="{FF2B5EF4-FFF2-40B4-BE49-F238E27FC236}">
                <a16:creationId xmlns:a16="http://schemas.microsoft.com/office/drawing/2014/main" id="{85E77C72-6DA9-4788-B2DC-E4A71676B7D4}"/>
              </a:ext>
            </a:extLst>
          </p:cNvPr>
          <p:cNvSpPr>
            <a:spLocks noGrp="1"/>
          </p:cNvSpPr>
          <p:nvPr>
            <p:ph idx="1"/>
          </p:nvPr>
        </p:nvSpPr>
        <p:spPr>
          <a:xfrm>
            <a:off x="1289304" y="2072641"/>
            <a:ext cx="9849751" cy="3444240"/>
          </a:xfrm>
        </p:spPr>
        <p:txBody>
          <a:bodyPr anchor="ctr">
            <a:normAutofit/>
          </a:bodyPr>
          <a:lstStyle/>
          <a:p>
            <a:pPr marL="0" indent="0">
              <a:buNone/>
            </a:pPr>
            <a:r>
              <a:rPr lang="en-US" sz="1900" dirty="0">
                <a:latin typeface="Times New Roman" panose="02020603050405020304" pitchFamily="18" charset="0"/>
                <a:cs typeface="Times New Roman" panose="02020603050405020304" pitchFamily="18" charset="0"/>
              </a:rPr>
              <a:t>1. Which locations are mostly prone to cyber attacks and what do they aim for? </a:t>
            </a:r>
            <a:br>
              <a:rPr lang="en-US" sz="1900" dirty="0">
                <a:latin typeface="Times New Roman" panose="02020603050405020304" pitchFamily="18" charset="0"/>
                <a:cs typeface="Times New Roman" panose="02020603050405020304" pitchFamily="18" charset="0"/>
              </a:rPr>
            </a:b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2. The most common timings of attack and IP addresses that are significant to attack? </a:t>
            </a:r>
          </a:p>
          <a:p>
            <a:pPr marL="0" indent="0">
              <a:buNone/>
            </a:pPr>
            <a:r>
              <a:rPr lang="en-US" sz="1900" dirty="0">
                <a:latin typeface="Times New Roman" panose="02020603050405020304" pitchFamily="18" charset="0"/>
                <a:cs typeface="Times New Roman" panose="02020603050405020304" pitchFamily="18" charset="0"/>
              </a:rPr>
              <a:t>3. Which protocol type is most used by attackers?</a:t>
            </a:r>
          </a:p>
          <a:p>
            <a:pPr marL="0" indent="0">
              <a:buNone/>
            </a:pPr>
            <a:r>
              <a:rPr lang="en-US" sz="1900" dirty="0">
                <a:latin typeface="Times New Roman" panose="02020603050405020304" pitchFamily="18" charset="0"/>
                <a:cs typeface="Times New Roman" panose="02020603050405020304" pitchFamily="18" charset="0"/>
              </a:rPr>
              <a:t>4. Are they any interesting Insights in the data and what are the maximum observations?</a:t>
            </a:r>
          </a:p>
          <a:p>
            <a:pPr marL="0" indent="0">
              <a:buNone/>
            </a:pPr>
            <a:r>
              <a:rPr lang="en-US" sz="1900" dirty="0">
                <a:latin typeface="Times New Roman" panose="02020603050405020304" pitchFamily="18" charset="0"/>
                <a:cs typeface="Times New Roman" panose="02020603050405020304" pitchFamily="18" charset="0"/>
              </a:rPr>
              <a:t>5. What is the significance of the relationship between the variables?</a:t>
            </a:r>
          </a:p>
          <a:p>
            <a:pPr marL="0" indent="0">
              <a:buNone/>
            </a:pPr>
            <a:r>
              <a:rPr lang="en-US" sz="1900" dirty="0">
                <a:latin typeface="Times New Roman" panose="02020603050405020304" pitchFamily="18" charset="0"/>
                <a:cs typeface="Times New Roman" panose="02020603050405020304" pitchFamily="18" charset="0"/>
              </a:rPr>
              <a:t>6.Time and location analysis specific to the host data?</a:t>
            </a:r>
          </a:p>
          <a:p>
            <a:pPr marL="0" indent="0">
              <a:buNone/>
            </a:pPr>
            <a:endParaRPr lang="en-US" sz="1900" dirty="0">
              <a:latin typeface="Times New Roman" panose="02020603050405020304" pitchFamily="18" charset="0"/>
              <a:cs typeface="Times New Roman" panose="02020603050405020304" pitchFamily="18" charset="0"/>
            </a:endParaRPr>
          </a:p>
          <a:p>
            <a:pPr marL="0" indent="0">
              <a:buNone/>
            </a:pPr>
            <a:r>
              <a:rPr lang="en-US" sz="1900" dirty="0">
                <a:latin typeface="Times New Roman" panose="02020603050405020304" pitchFamily="18" charset="0"/>
                <a:cs typeface="Times New Roman" panose="02020603050405020304" pitchFamily="18" charset="0"/>
              </a:rPr>
              <a:t> </a:t>
            </a:r>
            <a:endParaRPr lang="en-IN" sz="1900" dirty="0"/>
          </a:p>
        </p:txBody>
      </p:sp>
    </p:spTree>
    <p:extLst>
      <p:ext uri="{BB962C8B-B14F-4D97-AF65-F5344CB8AC3E}">
        <p14:creationId xmlns:p14="http://schemas.microsoft.com/office/powerpoint/2010/main" val="268776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37DBD-234D-45CA-B9F1-AD443E96A501}"/>
              </a:ext>
            </a:extLst>
          </p:cNvPr>
          <p:cNvSpPr>
            <a:spLocks noGrp="1"/>
          </p:cNvSpPr>
          <p:nvPr>
            <p:ph type="title"/>
          </p:nvPr>
        </p:nvSpPr>
        <p:spPr>
          <a:xfrm>
            <a:off x="1178848" y="579104"/>
            <a:ext cx="9849751" cy="1349671"/>
          </a:xfrm>
        </p:spPr>
        <p:txBody>
          <a:bodyPr anchor="b">
            <a:normAutofit/>
          </a:bodyPr>
          <a:lstStyle/>
          <a:p>
            <a:r>
              <a:rPr lang="en-IN" sz="4200" dirty="0"/>
              <a:t>Data Pre-processing</a:t>
            </a:r>
            <a:br>
              <a:rPr lang="en-IN" sz="4200" dirty="0"/>
            </a:br>
            <a:endParaRPr lang="en-IN" sz="4200" dirty="0"/>
          </a:p>
        </p:txBody>
      </p:sp>
      <p:sp>
        <p:nvSpPr>
          <p:cNvPr id="3" name="Content Placeholder 2">
            <a:extLst>
              <a:ext uri="{FF2B5EF4-FFF2-40B4-BE49-F238E27FC236}">
                <a16:creationId xmlns:a16="http://schemas.microsoft.com/office/drawing/2014/main" id="{697A58AE-5E21-4B76-88CE-B8448AA60D41}"/>
              </a:ext>
            </a:extLst>
          </p:cNvPr>
          <p:cNvSpPr>
            <a:spLocks noGrp="1"/>
          </p:cNvSpPr>
          <p:nvPr>
            <p:ph idx="1"/>
          </p:nvPr>
        </p:nvSpPr>
        <p:spPr>
          <a:xfrm>
            <a:off x="1280426" y="1350868"/>
            <a:ext cx="9849751" cy="4117060"/>
          </a:xfrm>
        </p:spPr>
        <p:txBody>
          <a:bodyPr anchor="ctr">
            <a:normAutofit lnSpcReduction="10000"/>
          </a:bodyPr>
          <a:lstStyle/>
          <a:p>
            <a:pPr marL="0" indent="0" algn="just">
              <a:buNone/>
            </a:pPr>
            <a:r>
              <a:rPr lang="en-IN" sz="1900" dirty="0">
                <a:latin typeface="Times New Roman" panose="02020603050405020304" pitchFamily="18" charset="0"/>
                <a:cs typeface="Times New Roman" panose="02020603050405020304" pitchFamily="18" charset="0"/>
              </a:rPr>
              <a:t>Tools Used: RStudio, KNIME Software</a:t>
            </a:r>
          </a:p>
          <a:p>
            <a:pPr marL="0" indent="0" algn="just">
              <a:buNone/>
            </a:pPr>
            <a:r>
              <a:rPr lang="en-IN" sz="1900" dirty="0">
                <a:latin typeface="Times New Roman" panose="02020603050405020304" pitchFamily="18" charset="0"/>
                <a:cs typeface="Times New Roman" panose="02020603050405020304" pitchFamily="18" charset="0"/>
              </a:rPr>
              <a:t>The Dataset 88,000 missing values in overall column fields in which we omitted the NAN and Null values. </a:t>
            </a:r>
          </a:p>
          <a:p>
            <a:pPr marL="0" indent="0" algn="just">
              <a:buNone/>
            </a:pPr>
            <a:r>
              <a:rPr lang="en-IN" sz="1900" dirty="0">
                <a:latin typeface="Times New Roman" panose="02020603050405020304" pitchFamily="18" charset="0"/>
                <a:cs typeface="Times New Roman" panose="02020603050405020304" pitchFamily="18" charset="0"/>
              </a:rPr>
              <a:t>There are columns like type, country code, locale, postal code , and X that cannot be used as they has very few observations and most of them have potential outliers. </a:t>
            </a:r>
          </a:p>
          <a:p>
            <a:pPr marL="0" indent="0" algn="just">
              <a:buNone/>
            </a:pPr>
            <a:r>
              <a:rPr lang="en-IN" sz="1900" dirty="0">
                <a:latin typeface="Times New Roman" panose="02020603050405020304" pitchFamily="18" charset="0"/>
                <a:cs typeface="Times New Roman" panose="02020603050405020304" pitchFamily="18" charset="0"/>
              </a:rPr>
              <a:t>Then the fields that were having high significance are chosen and all the null observations have been omitted. </a:t>
            </a:r>
          </a:p>
          <a:p>
            <a:pPr marL="0" indent="0" algn="just">
              <a:buNone/>
            </a:pPr>
            <a:r>
              <a:rPr lang="en-IN" sz="1900" dirty="0">
                <a:latin typeface="Times New Roman" panose="02020603050405020304" pitchFamily="18" charset="0"/>
                <a:cs typeface="Times New Roman" panose="02020603050405020304" pitchFamily="18" charset="0"/>
              </a:rPr>
              <a:t>We have filtered and grouped the geographical coordinates i.e.  Latitudes and longitudes. Using the lubridate library we have organised the date structure.</a:t>
            </a:r>
          </a:p>
          <a:p>
            <a:pPr marL="0" indent="0" algn="just">
              <a:buNone/>
            </a:pPr>
            <a:br>
              <a:rPr lang="en-IN" sz="1900" dirty="0">
                <a:latin typeface="Times New Roman" panose="02020603050405020304" pitchFamily="18" charset="0"/>
                <a:cs typeface="Times New Roman" panose="02020603050405020304" pitchFamily="18" charset="0"/>
              </a:rPr>
            </a:br>
            <a:r>
              <a:rPr lang="en-IN" sz="1900" dirty="0">
                <a:latin typeface="Times New Roman" panose="02020603050405020304" pitchFamily="18" charset="0"/>
                <a:cs typeface="Times New Roman" panose="02020603050405020304" pitchFamily="18" charset="0"/>
              </a:rPr>
              <a:t>We have organised the affected port sources country wise and factorised all the fields.</a:t>
            </a:r>
          </a:p>
          <a:p>
            <a:pPr marL="0" indent="0" algn="just">
              <a:buNone/>
            </a:pPr>
            <a:r>
              <a:rPr lang="en-IN" sz="1900" dirty="0">
                <a:latin typeface="Times New Roman" panose="02020603050405020304" pitchFamily="18" charset="0"/>
                <a:cs typeface="Times New Roman" panose="02020603050405020304" pitchFamily="18" charset="0"/>
              </a:rPr>
              <a:t> We have then gathered all the frequent occurring IP addresses’ source and added a column that gives the count of its occurrence in each country.</a:t>
            </a:r>
            <a:endParaRPr lang="en-IN" sz="1900" dirty="0"/>
          </a:p>
        </p:txBody>
      </p:sp>
    </p:spTree>
    <p:extLst>
      <p:ext uri="{BB962C8B-B14F-4D97-AF65-F5344CB8AC3E}">
        <p14:creationId xmlns:p14="http://schemas.microsoft.com/office/powerpoint/2010/main" val="410871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68B9-016C-4E41-8FE5-50065DB7572E}"/>
              </a:ext>
            </a:extLst>
          </p:cNvPr>
          <p:cNvSpPr>
            <a:spLocks noGrp="1"/>
          </p:cNvSpPr>
          <p:nvPr>
            <p:ph type="title"/>
          </p:nvPr>
        </p:nvSpPr>
        <p:spPr/>
        <p:txBody>
          <a:bodyPr/>
          <a:lstStyle/>
          <a:p>
            <a:r>
              <a:rPr lang="en-IN" dirty="0"/>
              <a:t>Summary of Original Dataset</a:t>
            </a:r>
          </a:p>
        </p:txBody>
      </p:sp>
      <p:pic>
        <p:nvPicPr>
          <p:cNvPr id="5" name="Content Placeholder 4" descr="A close up of a receipt&#10;&#10;Description automatically generated">
            <a:extLst>
              <a:ext uri="{FF2B5EF4-FFF2-40B4-BE49-F238E27FC236}">
                <a16:creationId xmlns:a16="http://schemas.microsoft.com/office/drawing/2014/main" id="{2381E8B7-BEC8-483F-8BE5-AE2DF5D475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 y="1513205"/>
            <a:ext cx="9997440" cy="4351338"/>
          </a:xfrm>
        </p:spPr>
      </p:pic>
    </p:spTree>
    <p:extLst>
      <p:ext uri="{BB962C8B-B14F-4D97-AF65-F5344CB8AC3E}">
        <p14:creationId xmlns:p14="http://schemas.microsoft.com/office/powerpoint/2010/main" val="18768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104C-1A3A-4AB4-B4DA-47A6E1909C5E}"/>
              </a:ext>
            </a:extLst>
          </p:cNvPr>
          <p:cNvSpPr>
            <a:spLocks noGrp="1"/>
          </p:cNvSpPr>
          <p:nvPr>
            <p:ph type="title"/>
          </p:nvPr>
        </p:nvSpPr>
        <p:spPr>
          <a:xfrm>
            <a:off x="1043940" y="365125"/>
            <a:ext cx="10309860" cy="1097915"/>
          </a:xfrm>
        </p:spPr>
        <p:txBody>
          <a:bodyPr/>
          <a:lstStyle/>
          <a:p>
            <a:r>
              <a:rPr lang="en-IN" dirty="0"/>
              <a:t>Hypothesis tests for prediction(relation fit)</a:t>
            </a:r>
          </a:p>
        </p:txBody>
      </p:sp>
      <p:pic>
        <p:nvPicPr>
          <p:cNvPr id="5" name="Content Placeholder 4" descr="A screenshot of a social media post&#10;&#10;Description automatically generated">
            <a:extLst>
              <a:ext uri="{FF2B5EF4-FFF2-40B4-BE49-F238E27FC236}">
                <a16:creationId xmlns:a16="http://schemas.microsoft.com/office/drawing/2014/main" id="{3890FDC4-9EBD-4FED-971B-BDF9B9DFB7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7640" y="1463040"/>
            <a:ext cx="3816880" cy="4351338"/>
          </a:xfrm>
        </p:spPr>
      </p:pic>
      <p:pic>
        <p:nvPicPr>
          <p:cNvPr id="7" name="Picture 6" descr="A screenshot of a cell phone&#10;&#10;Description automatically generated">
            <a:extLst>
              <a:ext uri="{FF2B5EF4-FFF2-40B4-BE49-F238E27FC236}">
                <a16:creationId xmlns:a16="http://schemas.microsoft.com/office/drawing/2014/main" id="{BE8A78A7-88B4-489C-A30D-A5A19882B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70" y="1463040"/>
            <a:ext cx="4511040" cy="4444848"/>
          </a:xfrm>
          <a:prstGeom prst="rect">
            <a:avLst/>
          </a:prstGeom>
        </p:spPr>
      </p:pic>
    </p:spTree>
    <p:extLst>
      <p:ext uri="{BB962C8B-B14F-4D97-AF65-F5344CB8AC3E}">
        <p14:creationId xmlns:p14="http://schemas.microsoft.com/office/powerpoint/2010/main" val="2959861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1186</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EXPLORATORY ANALYSIS ON HONEYPOT DATA</vt:lpstr>
      <vt:lpstr>Data Capturing by Honeypot</vt:lpstr>
      <vt:lpstr>Introduction</vt:lpstr>
      <vt:lpstr>Problem statement </vt:lpstr>
      <vt:lpstr>Data Description </vt:lpstr>
      <vt:lpstr>Research Questions </vt:lpstr>
      <vt:lpstr>Data Pre-processing </vt:lpstr>
      <vt:lpstr>Summary of Original Dataset</vt:lpstr>
      <vt:lpstr>Hypothesis tests for prediction(relation fit)</vt:lpstr>
      <vt:lpstr>Attackers Insights(Top Attacker's fields)</vt:lpstr>
      <vt:lpstr>Visualizations and Analysis</vt:lpstr>
      <vt:lpstr>Country wise Cyber Attacks</vt:lpstr>
      <vt:lpstr>Worldwide Cyber Attacks -Top IP Addresses</vt:lpstr>
      <vt:lpstr>PowerPoint Presentation</vt:lpstr>
      <vt:lpstr>IP Address and Host Overall Behavior</vt:lpstr>
      <vt:lpstr>Fitting Models like GLM and LR with significance</vt:lpstr>
      <vt:lpstr>Classification Tree from RF, Results and Statistics</vt:lpstr>
      <vt:lpstr>Insights From Visualizations and Analysis</vt:lpstr>
      <vt:lpstr>   This project focuses on the complexity of the cybersecurity. These analysis and visualizations help to guide the updates and refined modelling of the honeypot’s mechanism and tool.   Though the attacks are highly occurring and increasing day-to-day, predictions like the above will help in safeguarding the actual system. The real-time analysis  and modelling helps us to take appropriate decisions.  In the future work, we can focus more on predicting the attacks on basis of time data and location specific to the IP addresses.   It can also be most accurate if the data that has been chosen consists no missing data and include factors like the time taken to break the security barriers, malicious activity. This can be applied to every organisations data and crucial data like federal and military data.  Time wise analysis could be made use to predict the future attacks by observing the trends on past recorded attacks.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EXPLORATORY ANALYSIS ON HONEYPOT DATA</dc:title>
  <dc:creator>vbusi</dc:creator>
  <cp:lastModifiedBy>vbusi</cp:lastModifiedBy>
  <cp:revision>7</cp:revision>
  <dcterms:created xsi:type="dcterms:W3CDTF">2020-05-13T02:38:11Z</dcterms:created>
  <dcterms:modified xsi:type="dcterms:W3CDTF">2020-05-13T03:00:09Z</dcterms:modified>
</cp:coreProperties>
</file>